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5"/>
  </p:notesMasterIdLst>
  <p:sldIdLst>
    <p:sldId id="256" r:id="rId2"/>
    <p:sldId id="257" r:id="rId3"/>
    <p:sldId id="258" r:id="rId4"/>
    <p:sldId id="262" r:id="rId5"/>
    <p:sldId id="260" r:id="rId6"/>
    <p:sldId id="263" r:id="rId7"/>
    <p:sldId id="261" r:id="rId8"/>
    <p:sldId id="264" r:id="rId9"/>
    <p:sldId id="265" r:id="rId10"/>
    <p:sldId id="267"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2586" autoAdjust="0"/>
  </p:normalViewPr>
  <p:slideViewPr>
    <p:cSldViewPr snapToGrid="0">
      <p:cViewPr>
        <p:scale>
          <a:sx n="60" d="100"/>
          <a:sy n="60" d="100"/>
        </p:scale>
        <p:origin x="88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9380B-3E31-4F7E-A21A-789A0224D537}" type="datetimeFigureOut">
              <a:rPr lang="nl-NL" smtClean="0"/>
              <a:t>13-7-2018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86826-2689-4660-B354-401A831AA913}" type="slidenum">
              <a:rPr lang="nl-NL" smtClean="0"/>
              <a:t>‹nr.›</a:t>
            </a:fld>
            <a:endParaRPr lang="nl-NL"/>
          </a:p>
        </p:txBody>
      </p:sp>
    </p:spTree>
    <p:extLst>
      <p:ext uri="{BB962C8B-B14F-4D97-AF65-F5344CB8AC3E}">
        <p14:creationId xmlns:p14="http://schemas.microsoft.com/office/powerpoint/2010/main" val="358203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Op de Komeet in Krommenie zijn vanaf 2016 enkele leerkrachten onder leiding van </a:t>
            </a:r>
            <a:r>
              <a:rPr lang="nl-NL" sz="1200" kern="1200" dirty="0" err="1" smtClean="0">
                <a:solidFill>
                  <a:schemeClr val="tx1"/>
                </a:solidFill>
                <a:effectLst/>
                <a:latin typeface="+mn-lt"/>
                <a:ea typeface="+mn-ea"/>
                <a:cs typeface="+mn-cs"/>
              </a:rPr>
              <a:t>Elio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Salsano</a:t>
            </a:r>
            <a:r>
              <a:rPr lang="nl-NL" sz="1200" kern="1200" dirty="0" smtClean="0">
                <a:solidFill>
                  <a:schemeClr val="tx1"/>
                </a:solidFill>
                <a:effectLst/>
                <a:latin typeface="+mn-lt"/>
                <a:ea typeface="+mn-ea"/>
                <a:cs typeface="+mn-cs"/>
              </a:rPr>
              <a:t> gestart met het maken van rekenfilmpjes. De leerkrachten filmden zichzelf terwijl zij bepaalde typen sommen uitlegden. Leerlingen konden, als ze dat wilden of nodig achtten, de instructiefilmpjes bekijken. Op verzoek van de directeur en de leerkrachten zelf wilden ze dit op een wat hoger plan tillen. Ze wilden de filmpjes kwalitatief beter maken en dit zichtbaar kunnen maken in een doorgaande leerlijn.  Ook wilden ze deze filmpjes op verschillende manieren kunnen toepassen. Om deze kwaliteitsslag te maken is subsidie aangevraagd bij de NVORWO. Door deze subsidie kon een rekenexpert van SBZW worden ingeschakeld om feedback te geven, lessen te bedenken en de leerlijn uit te werken. </a:t>
            </a:r>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1</a:t>
            </a:fld>
            <a:endParaRPr lang="nl-NL"/>
          </a:p>
        </p:txBody>
      </p:sp>
    </p:spTree>
    <p:extLst>
      <p:ext uri="{BB962C8B-B14F-4D97-AF65-F5344CB8AC3E}">
        <p14:creationId xmlns:p14="http://schemas.microsoft.com/office/powerpoint/2010/main" val="3691788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Zie handleiding voor</a:t>
            </a:r>
            <a:r>
              <a:rPr lang="nl-NL" sz="1200" kern="1200" baseline="0" dirty="0" smtClean="0">
                <a:solidFill>
                  <a:schemeClr val="tx1"/>
                </a:solidFill>
                <a:effectLst/>
                <a:latin typeface="+mn-lt"/>
                <a:ea typeface="+mn-ea"/>
                <a:cs typeface="+mn-cs"/>
              </a:rPr>
              <a:t> de les. Je kunt ook voorafgaand aan de presentatie alle leerkrachten de film laten bekijken (zoals een echte </a:t>
            </a:r>
            <a:r>
              <a:rPr lang="nl-NL" sz="1200" kern="1200" baseline="0" dirty="0" err="1" smtClean="0">
                <a:solidFill>
                  <a:schemeClr val="tx1"/>
                </a:solidFill>
                <a:effectLst/>
                <a:latin typeface="+mn-lt"/>
                <a:ea typeface="+mn-ea"/>
                <a:cs typeface="+mn-cs"/>
              </a:rPr>
              <a:t>flipped</a:t>
            </a:r>
            <a:r>
              <a:rPr lang="nl-NL" sz="1200" kern="1200" baseline="0" dirty="0" smtClean="0">
                <a:solidFill>
                  <a:schemeClr val="tx1"/>
                </a:solidFill>
                <a:effectLst/>
                <a:latin typeface="+mn-lt"/>
                <a:ea typeface="+mn-ea"/>
                <a:cs typeface="+mn-cs"/>
              </a:rPr>
              <a:t> classroom). Als dat om praktische redenen niet gaat, kan de film ook klassikaal bekeken worden.</a:t>
            </a:r>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10</a:t>
            </a:fld>
            <a:endParaRPr lang="nl-NL"/>
          </a:p>
        </p:txBody>
      </p:sp>
    </p:spTree>
    <p:extLst>
      <p:ext uri="{BB962C8B-B14F-4D97-AF65-F5344CB8AC3E}">
        <p14:creationId xmlns:p14="http://schemas.microsoft.com/office/powerpoint/2010/main" val="898753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Elk</a:t>
            </a:r>
            <a:r>
              <a:rPr lang="nl-NL" sz="1200" kern="1200" baseline="0" dirty="0" smtClean="0">
                <a:solidFill>
                  <a:schemeClr val="tx1"/>
                </a:solidFill>
                <a:effectLst/>
                <a:latin typeface="+mn-lt"/>
                <a:ea typeface="+mn-ea"/>
                <a:cs typeface="+mn-cs"/>
              </a:rPr>
              <a:t> tweetal maakt drie kolommen: cijferend, hoofdrekenen, ?. </a:t>
            </a:r>
            <a:r>
              <a:rPr lang="nl-NL" sz="1200" kern="1200" dirty="0" smtClean="0">
                <a:solidFill>
                  <a:schemeClr val="tx1"/>
                </a:solidFill>
                <a:effectLst/>
                <a:latin typeface="+mn-lt"/>
                <a:ea typeface="+mn-ea"/>
                <a:cs typeface="+mn-cs"/>
              </a:rPr>
              <a:t>Per som maken de mensen</a:t>
            </a:r>
            <a:r>
              <a:rPr lang="nl-NL" sz="1200" kern="1200" baseline="0" dirty="0" smtClean="0">
                <a:solidFill>
                  <a:schemeClr val="tx1"/>
                </a:solidFill>
                <a:effectLst/>
                <a:latin typeface="+mn-lt"/>
                <a:ea typeface="+mn-ea"/>
                <a:cs typeface="+mn-cs"/>
              </a:rPr>
              <a:t> samen een keuze: hoofdrekenen of cijferen. Ze rekenen de som niet uit, maar schrijven hem op in de betreffende kolom. Als ze het niet met elkaar eens zijn, zetten ze hem in de kolom ?</a:t>
            </a:r>
          </a:p>
          <a:p>
            <a:pPr lvl="0"/>
            <a:r>
              <a:rPr lang="nl-NL" sz="1200" kern="1200" dirty="0" smtClean="0">
                <a:solidFill>
                  <a:schemeClr val="tx1"/>
                </a:solidFill>
                <a:effectLst/>
                <a:latin typeface="+mn-lt"/>
                <a:ea typeface="+mn-ea"/>
                <a:cs typeface="+mn-cs"/>
              </a:rPr>
              <a:t>Als de mensen klaar zijn, verwoorden ze met elkaar wat de overeenkomsten zijn tussen de sommen in dezelfde kolom.</a:t>
            </a:r>
          </a:p>
          <a:p>
            <a:r>
              <a:rPr lang="nl-NL" sz="1200" kern="1200" dirty="0" smtClean="0">
                <a:solidFill>
                  <a:schemeClr val="tx1"/>
                </a:solidFill>
                <a:effectLst/>
                <a:latin typeface="+mn-lt"/>
                <a:ea typeface="+mn-ea"/>
                <a:cs typeface="+mn-cs"/>
              </a:rPr>
              <a:t>Ze rekenen van elke kolom om de beurt de sommen uit via Tweetal coach. Bij de kolom waar ze het niet over eens zijn, kiezen ze hun persoonlijke strategie</a:t>
            </a:r>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11</a:t>
            </a:fld>
            <a:endParaRPr lang="nl-NL"/>
          </a:p>
        </p:txBody>
      </p:sp>
    </p:spTree>
    <p:extLst>
      <p:ext uri="{BB962C8B-B14F-4D97-AF65-F5344CB8AC3E}">
        <p14:creationId xmlns:p14="http://schemas.microsoft.com/office/powerpoint/2010/main" val="193931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a:t>
            </a:r>
            <a:r>
              <a:rPr lang="nl-NL" baseline="0" dirty="0" smtClean="0"/>
              <a:t> de sleutelvragen. Laat mensen een voorbeeldsom erbij geven: </a:t>
            </a:r>
            <a:r>
              <a:rPr lang="nl-NL" sz="1200" kern="1200" dirty="0" smtClean="0">
                <a:solidFill>
                  <a:schemeClr val="tx1"/>
                </a:solidFill>
                <a:effectLst/>
                <a:latin typeface="+mn-lt"/>
                <a:ea typeface="+mn-ea"/>
                <a:cs typeface="+mn-cs"/>
              </a:rPr>
              <a:t>(bijv. 6,36 + 3,44 uit het hoofd, omdat 36 en 44 (naar analogie) makkelijk uit het hoofd te rekenen is, of 4,99 + 2,56 uit het hoofd, omdat 5 + 2,55 makkelijk uit het hoofd uit te rekenen is)</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Sluit</a:t>
            </a:r>
            <a:r>
              <a:rPr lang="nl-NL" sz="1200" kern="1200" baseline="0" dirty="0" smtClean="0">
                <a:solidFill>
                  <a:schemeClr val="tx1"/>
                </a:solidFill>
                <a:effectLst/>
                <a:latin typeface="+mn-lt"/>
                <a:ea typeface="+mn-ea"/>
                <a:cs typeface="+mn-cs"/>
              </a:rPr>
              <a:t> af met een afzwaaier. Bespreek alleen de strategie na. Wie heeft het met hoofdrekenen gedaan? Wie </a:t>
            </a:r>
            <a:r>
              <a:rPr lang="nl-NL" sz="1200" kern="1200" baseline="0" smtClean="0">
                <a:solidFill>
                  <a:schemeClr val="tx1"/>
                </a:solidFill>
                <a:effectLst/>
                <a:latin typeface="+mn-lt"/>
                <a:ea typeface="+mn-ea"/>
                <a:cs typeface="+mn-cs"/>
              </a:rPr>
              <a:t>met cijferen?</a:t>
            </a:r>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12</a:t>
            </a:fld>
            <a:endParaRPr lang="nl-NL"/>
          </a:p>
        </p:txBody>
      </p:sp>
    </p:spTree>
    <p:extLst>
      <p:ext uri="{BB962C8B-B14F-4D97-AF65-F5344CB8AC3E}">
        <p14:creationId xmlns:p14="http://schemas.microsoft.com/office/powerpoint/2010/main" val="364076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Discussie: Hoe willen jullie dit inzetten op school? Welke groepen? Gebruik films? Uitproberen? Maken van afspraken? </a:t>
            </a:r>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13</a:t>
            </a:fld>
            <a:endParaRPr lang="nl-NL"/>
          </a:p>
        </p:txBody>
      </p:sp>
    </p:spTree>
    <p:extLst>
      <p:ext uri="{BB962C8B-B14F-4D97-AF65-F5344CB8AC3E}">
        <p14:creationId xmlns:p14="http://schemas.microsoft.com/office/powerpoint/2010/main" val="282195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Flipping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classroom betekent als het ware ‘de omgedraaide klas’. In de omgedraaide klas wordt de klassikale instructie omgewisseld met het individuele huiswerk of zelfstandig werken. De klassikale instructie wordt online aangeboden en doet de leerling thuis. De verwerking wordt gezamenlijk in de klas gemaakt. Het idee is dat de lesstof hierdoor efficiënter wordt gebruikt.</a:t>
            </a:r>
          </a:p>
          <a:p>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2</a:t>
            </a:fld>
            <a:endParaRPr lang="nl-NL"/>
          </a:p>
        </p:txBody>
      </p:sp>
    </p:spTree>
    <p:extLst>
      <p:ext uri="{BB962C8B-B14F-4D97-AF65-F5344CB8AC3E}">
        <p14:creationId xmlns:p14="http://schemas.microsoft.com/office/powerpoint/2010/main" val="209427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Problemen met huidige filmpjes: Weinig doorgaande lijn, lange filmpjes,</a:t>
            </a:r>
            <a:r>
              <a:rPr lang="nl-NL" baseline="0" dirty="0" smtClean="0"/>
              <a:t> geen toepassen en verdiepen. Dat laatste is zeer belangrijk. Vooral aandacht aan standaardalgoritmes, weinig flexibel toepassen van de stof.</a:t>
            </a:r>
          </a:p>
          <a:p>
            <a:endParaRPr lang="nl-NL" baseline="0" dirty="0" smtClean="0"/>
          </a:p>
          <a:p>
            <a:r>
              <a:rPr lang="nl-NL" sz="1200" kern="1200" dirty="0" smtClean="0">
                <a:solidFill>
                  <a:schemeClr val="tx1"/>
                </a:solidFill>
                <a:effectLst/>
                <a:latin typeface="+mn-lt"/>
                <a:ea typeface="+mn-ea"/>
                <a:cs typeface="+mn-cs"/>
              </a:rPr>
              <a:t>Als houvast voor de filmpjes gebruiken we de hoofdlijnen rekenen van het ERWD-protocol. In de hoofdlijnen wordt beschreven hoe de rekenontwikkeling van leerlingen normaal gesproken verloopt. De opbouw hierin is belangrijk. Het heeft nog weinig zin om de stof flexibel toe te passen als oplossingsprocedures onvoldoende zijn ontwikkeld. De filmpjes die zich richten op het flexibel toepassen kun je pas inzetten als de procedures worden beheerst</a:t>
            </a:r>
            <a:endParaRPr lang="nl-NL" baseline="0" dirty="0" smtClean="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3</a:t>
            </a:fld>
            <a:endParaRPr lang="nl-NL"/>
          </a:p>
        </p:txBody>
      </p:sp>
    </p:spTree>
    <p:extLst>
      <p:ext uri="{BB962C8B-B14F-4D97-AF65-F5344CB8AC3E}">
        <p14:creationId xmlns:p14="http://schemas.microsoft.com/office/powerpoint/2010/main" val="400945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We vonden het belangrijk dat de filmpjes kunnen worden gebruikt in alle jaargroepen. Voor de filmpjes en lessen binnen dit project is daarom gekozen voor het domein optellen en aftrekken, een domein dat in alle jaargroepen wordt behandeld.  We starten hierbij in groep 4 en eindigen in groep 7. We vonden groep 3 leerlingen nog iets te jong voor flipping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classroom en in groep 7 is de leerlijn optellen en aftrekken grotendeels afgerond. In groep 8 kunnen desgewenst filmpjes van groep 6 en 7 worden behandeld.</a:t>
            </a:r>
          </a:p>
          <a:p>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eerste idee was om de gehele leerlijn optellen en aftrekken te voorzien van filmpjes en lessen. Omdat dit van groep 4 t/m 8 meer dan 100 rekendoelen waren hebben we besloten ons te richten op de meest cruciale leermomenten. Vanwege praktische redenen is het niet gelukt om bij alle cruciale leermomenten filmpjes te maken. De doorgaande</a:t>
            </a:r>
            <a:r>
              <a:rPr lang="nl-NL" sz="1200" kern="1200" baseline="0" dirty="0" smtClean="0">
                <a:solidFill>
                  <a:schemeClr val="tx1"/>
                </a:solidFill>
                <a:effectLst/>
                <a:latin typeface="+mn-lt"/>
                <a:ea typeface="+mn-ea"/>
                <a:cs typeface="+mn-cs"/>
              </a:rPr>
              <a:t> leerlijn is te vinden in de handleiding.</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4</a:t>
            </a:fld>
            <a:endParaRPr lang="nl-NL"/>
          </a:p>
        </p:txBody>
      </p:sp>
    </p:spTree>
    <p:extLst>
      <p:ext uri="{BB962C8B-B14F-4D97-AF65-F5344CB8AC3E}">
        <p14:creationId xmlns:p14="http://schemas.microsoft.com/office/powerpoint/2010/main" val="314635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Flexibel gebruik van de filmpjes. Omdat het veel tijd kost om een filmpje te maken is het handig als het op verschillende manieren kan worden ingezet – behalve thuis bekijken ook als voorinstructie of verlengde instructie in de les</a:t>
            </a:r>
          </a:p>
          <a:p>
            <a:pPr lvl="0"/>
            <a:r>
              <a:rPr lang="nl-NL" sz="1200" kern="1200" dirty="0" smtClean="0">
                <a:solidFill>
                  <a:schemeClr val="tx1"/>
                </a:solidFill>
                <a:effectLst/>
                <a:latin typeface="+mn-lt"/>
                <a:ea typeface="+mn-ea"/>
                <a:cs typeface="+mn-cs"/>
              </a:rPr>
              <a:t>Om leerlingen meer betrokken te laten zijn bij de stof en actief te laten handelen, zullen er opdrachten komen waarmee leerlingen tijdens en na de film kunnen laten zien wat ze hebben geleerd en hoe ze dit toe kunnen passen.</a:t>
            </a:r>
          </a:p>
          <a:p>
            <a:pPr lvl="0"/>
            <a:r>
              <a:rPr lang="nl-NL" sz="1200" kern="1200" dirty="0" smtClean="0">
                <a:solidFill>
                  <a:schemeClr val="tx1"/>
                </a:solidFill>
                <a:effectLst/>
                <a:latin typeface="+mn-lt"/>
                <a:ea typeface="+mn-ea"/>
                <a:cs typeface="+mn-cs"/>
              </a:rPr>
              <a:t>Techniek en presentatie. Kort, bondig. Vrolijk.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point.</a:t>
            </a:r>
          </a:p>
          <a:p>
            <a:pPr lvl="0"/>
            <a:r>
              <a:rPr lang="nl-NL" sz="1200" kern="1200" dirty="0" smtClean="0">
                <a:solidFill>
                  <a:schemeClr val="tx1"/>
                </a:solidFill>
                <a:effectLst/>
                <a:latin typeface="+mn-lt"/>
                <a:ea typeface="+mn-ea"/>
                <a:cs typeface="+mn-cs"/>
              </a:rPr>
              <a:t>Goede camera/geluid.</a:t>
            </a:r>
          </a:p>
          <a:p>
            <a:pPr lvl="0"/>
            <a:r>
              <a:rPr lang="nl-NL" sz="1200" kern="1200" dirty="0" smtClean="0">
                <a:solidFill>
                  <a:schemeClr val="tx1"/>
                </a:solidFill>
                <a:effectLst/>
                <a:latin typeface="+mn-lt"/>
                <a:ea typeface="+mn-ea"/>
                <a:cs typeface="+mn-cs"/>
              </a:rPr>
              <a:t>Bordgebruik helder. Opbouw hetzelfde. Alles moet zichtbaar blijven (niet weggummen).</a:t>
            </a:r>
          </a:p>
          <a:p>
            <a:pPr lvl="0"/>
            <a:r>
              <a:rPr lang="nl-NL" sz="1200" kern="1200" dirty="0" smtClean="0">
                <a:solidFill>
                  <a:schemeClr val="tx1"/>
                </a:solidFill>
                <a:effectLst/>
                <a:latin typeface="+mn-lt"/>
                <a:ea typeface="+mn-ea"/>
                <a:cs typeface="+mn-cs"/>
              </a:rPr>
              <a:t>Filmpjes moeten worden afgestemd op leerinhoud</a:t>
            </a:r>
          </a:p>
          <a:p>
            <a:pPr lvl="0"/>
            <a:r>
              <a:rPr lang="nl-NL" sz="1200" kern="1200" dirty="0" smtClean="0">
                <a:solidFill>
                  <a:schemeClr val="tx1"/>
                </a:solidFill>
                <a:effectLst/>
                <a:latin typeface="+mn-lt"/>
                <a:ea typeface="+mn-ea"/>
                <a:cs typeface="+mn-cs"/>
              </a:rPr>
              <a:t>Cruciale leermomenten, op basis van hoofdlijnen rekenen en mathematiseren;</a:t>
            </a:r>
          </a:p>
          <a:p>
            <a:pPr lvl="0"/>
            <a:r>
              <a:rPr lang="nl-NL" sz="1200" kern="1200" dirty="0" smtClean="0">
                <a:solidFill>
                  <a:schemeClr val="tx1"/>
                </a:solidFill>
                <a:effectLst/>
                <a:latin typeface="+mn-lt"/>
                <a:ea typeface="+mn-ea"/>
                <a:cs typeface="+mn-cs"/>
              </a:rPr>
              <a:t>Methodeonafhankelijk in te zetten.</a:t>
            </a:r>
          </a:p>
          <a:p>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5</a:t>
            </a:fld>
            <a:endParaRPr lang="nl-NL"/>
          </a:p>
        </p:txBody>
      </p:sp>
    </p:spTree>
    <p:extLst>
      <p:ext uri="{BB962C8B-B14F-4D97-AF65-F5344CB8AC3E}">
        <p14:creationId xmlns:p14="http://schemas.microsoft.com/office/powerpoint/2010/main" val="409878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Voorinstructie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Dit kun je op verschillende manieren inrichten:</a:t>
            </a:r>
          </a:p>
          <a:p>
            <a:pPr lvl="0"/>
            <a:r>
              <a:rPr lang="nl-NL" sz="1200" kern="1200" dirty="0" smtClean="0">
                <a:solidFill>
                  <a:schemeClr val="tx1"/>
                </a:solidFill>
                <a:effectLst/>
                <a:latin typeface="+mn-lt"/>
                <a:ea typeface="+mn-ea"/>
                <a:cs typeface="+mn-cs"/>
              </a:rPr>
              <a:t>Leerlingen die vaak voldoende hebben aan een verkorte instructie en daarna verrijkend werk gaan doen, kijken voorafgaand aan de les de film over een nieuwe procedure en maken de opdracht. Zij leveren de opdracht in bij de leerkracht. Als de leerlingen de opdracht goed hebben gemaakt, hoeven zij niet mee te doen aan de instructie en kunnen meteen zelfstandig aan het werk met een korte verwerking en daarna verrijkend werk doen.</a:t>
            </a:r>
          </a:p>
          <a:p>
            <a:pPr lvl="0"/>
            <a:r>
              <a:rPr lang="nl-NL" sz="1200" kern="1200" dirty="0" smtClean="0">
                <a:solidFill>
                  <a:schemeClr val="tx1"/>
                </a:solidFill>
                <a:effectLst/>
                <a:latin typeface="+mn-lt"/>
                <a:ea typeface="+mn-ea"/>
                <a:cs typeface="+mn-cs"/>
              </a:rPr>
              <a:t>Leerlingen die vaak moeite hebben met een nieuwe procedure bekijken het filmpje (eventueel meerdere keren) en maken de opdracht. Tijdens de les kunnen zij beter profiteren van de instructie omdat ze al enige voorkennis hebben.</a:t>
            </a:r>
          </a:p>
          <a:p>
            <a:pPr lvl="0"/>
            <a:r>
              <a:rPr lang="nl-NL" sz="1200" kern="1200" dirty="0" smtClean="0">
                <a:solidFill>
                  <a:schemeClr val="tx1"/>
                </a:solidFill>
                <a:effectLst/>
                <a:latin typeface="+mn-lt"/>
                <a:ea typeface="+mn-ea"/>
                <a:cs typeface="+mn-cs"/>
              </a:rPr>
              <a:t>Alle leerlingen kijken de film. Leerlingen die de opdracht goed hebben gemaakt gaan meteen zelfstandig aan het werk. De andere leerlingen volgen de instructie.</a:t>
            </a:r>
          </a:p>
          <a:p>
            <a:pPr lvl="0"/>
            <a:r>
              <a:rPr lang="nl-NL" sz="1200" kern="1200" dirty="0" smtClean="0">
                <a:solidFill>
                  <a:schemeClr val="tx1"/>
                </a:solidFill>
                <a:effectLst/>
                <a:latin typeface="+mn-lt"/>
                <a:ea typeface="+mn-ea"/>
                <a:cs typeface="+mn-cs"/>
              </a:rPr>
              <a:t>Alle leerlingen kijken de film. Als alle leerlingen de opdracht goed hebben gemaakt wordt de les verkort aangeboden en wordt er beperkt verwerkt.</a:t>
            </a: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Zelfstandig werken</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Op het moment dat een leerling voor of tijdens het zelfstandig werken niet meer goed weet hoe de procedure ging, bekijkt hij de film. Hij hoeft dan niet de bijbehorende opdracht te maken. Hij kan daarna weer verder aan de slag.</a:t>
            </a:r>
          </a:p>
          <a:p>
            <a:r>
              <a:rPr lang="nl-NL" sz="1200" b="1" kern="1200" dirty="0" smtClean="0">
                <a:solidFill>
                  <a:schemeClr val="tx1"/>
                </a:solidFill>
                <a:effectLst/>
                <a:latin typeface="+mn-lt"/>
                <a:ea typeface="+mn-ea"/>
                <a:cs typeface="+mn-cs"/>
              </a:rPr>
              <a:t>Extra instructie</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Leerlingen die extra instructie nodig hebben over een bepaald onderwerp bekijken voor de extra instructie de film op het digibord of eigen device. De leerkracht kan dan een korte ronde lopen in de klas. De opdracht uit de film wordt daarna samen door de leerlingen met de leerkracht gemaakt (begeleide </a:t>
            </a:r>
            <a:r>
              <a:rPr lang="nl-NL" sz="1200" kern="1200" dirty="0" err="1" smtClean="0">
                <a:solidFill>
                  <a:schemeClr val="tx1"/>
                </a:solidFill>
                <a:effectLst/>
                <a:latin typeface="+mn-lt"/>
                <a:ea typeface="+mn-ea"/>
                <a:cs typeface="+mn-cs"/>
              </a:rPr>
              <a:t>inoefening</a:t>
            </a:r>
            <a:r>
              <a:rPr lang="nl-NL" sz="1200" kern="1200" dirty="0" smtClean="0">
                <a:solidFill>
                  <a:schemeClr val="tx1"/>
                </a:solidFill>
                <a:effectLst/>
                <a:latin typeface="+mn-lt"/>
                <a:ea typeface="+mn-ea"/>
                <a:cs typeface="+mn-cs"/>
              </a:rPr>
              <a:t>).</a:t>
            </a:r>
          </a:p>
          <a:p>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6</a:t>
            </a:fld>
            <a:endParaRPr lang="nl-NL"/>
          </a:p>
        </p:txBody>
      </p:sp>
    </p:spTree>
    <p:extLst>
      <p:ext uri="{BB962C8B-B14F-4D97-AF65-F5344CB8AC3E}">
        <p14:creationId xmlns:p14="http://schemas.microsoft.com/office/powerpoint/2010/main" val="114586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Alle lessen beginnen met het zelfstandig bekijken van de film door de leerlingen en het maken van de bijbehorende opdracht. Dit is als het ware het startpunt van de les.</a:t>
            </a:r>
          </a:p>
          <a:p>
            <a:r>
              <a:rPr lang="nl-NL" sz="1200" kern="1200" dirty="0" smtClean="0">
                <a:solidFill>
                  <a:schemeClr val="tx1"/>
                </a:solidFill>
                <a:effectLst/>
                <a:latin typeface="+mn-lt"/>
                <a:ea typeface="+mn-ea"/>
                <a:cs typeface="+mn-cs"/>
              </a:rPr>
              <a:t>De les die daarna volgt duurt tussen de 40 en 50 minuten. Hieronder zie je per lesonderdeel wat er wordt aangeboden.</a:t>
            </a:r>
          </a:p>
          <a:p>
            <a:r>
              <a:rPr lang="nl-NL" sz="1200" kern="1200" dirty="0" smtClean="0">
                <a:solidFill>
                  <a:schemeClr val="tx1"/>
                </a:solidFill>
                <a:effectLst/>
                <a:latin typeface="+mn-lt"/>
                <a:ea typeface="+mn-ea"/>
                <a:cs typeface="+mn-cs"/>
              </a:rPr>
              <a:t>Voor het overzicht zijn de lessen op volgorde van leerjaar weergegeven. Binnen het leerjaar staan ze op de meest logische volgorde qua hoofdlijnen rekenen.</a:t>
            </a: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Soorten lessen</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Hoofdlijn rekenen: Procedureontwikkeling (en in mindere mate flexibel toepassen)</a:t>
            </a:r>
          </a:p>
          <a:p>
            <a:r>
              <a:rPr lang="nl-NL" sz="1200" kern="1200" dirty="0" smtClean="0">
                <a:solidFill>
                  <a:schemeClr val="tx1"/>
                </a:solidFill>
                <a:effectLst/>
                <a:latin typeface="+mn-lt"/>
                <a:ea typeface="+mn-ea"/>
                <a:cs typeface="+mn-cs"/>
              </a:rPr>
              <a:t>Film: Uitleg rekenprocedure</a:t>
            </a:r>
          </a:p>
          <a:p>
            <a:r>
              <a:rPr lang="nl-NL" sz="1200" kern="1200" dirty="0" smtClean="0">
                <a:solidFill>
                  <a:schemeClr val="tx1"/>
                </a:solidFill>
                <a:effectLst/>
                <a:latin typeface="+mn-lt"/>
                <a:ea typeface="+mn-ea"/>
                <a:cs typeface="+mn-cs"/>
              </a:rPr>
              <a:t>Les: Procedure verdiepen. Transfer naar andere sommen en alternatieven onderzoeken / Context bedenken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Hoofdlijn rekenen: Procedureontwikkeling en flexibel toepassen</a:t>
            </a:r>
          </a:p>
          <a:p>
            <a:r>
              <a:rPr lang="nl-NL" sz="1200" kern="1200" dirty="0" smtClean="0">
                <a:solidFill>
                  <a:schemeClr val="tx1"/>
                </a:solidFill>
                <a:effectLst/>
                <a:latin typeface="+mn-lt"/>
                <a:ea typeface="+mn-ea"/>
                <a:cs typeface="+mn-cs"/>
              </a:rPr>
              <a:t>Film: Leren van fouten. Waar ging het mis?</a:t>
            </a:r>
          </a:p>
          <a:p>
            <a:r>
              <a:rPr lang="nl-NL" sz="1200" kern="1200" dirty="0" smtClean="0">
                <a:solidFill>
                  <a:schemeClr val="tx1"/>
                </a:solidFill>
                <a:effectLst/>
                <a:latin typeface="+mn-lt"/>
                <a:ea typeface="+mn-ea"/>
                <a:cs typeface="+mn-cs"/>
              </a:rPr>
              <a:t>Les: Terugblik op procedure en flexibel toepassen</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Hoofdlijnen rekenen: Flexibel toepassen</a:t>
            </a:r>
          </a:p>
          <a:p>
            <a:r>
              <a:rPr lang="nl-NL" sz="1200" kern="1200" dirty="0" smtClean="0">
                <a:solidFill>
                  <a:schemeClr val="tx1"/>
                </a:solidFill>
                <a:effectLst/>
                <a:latin typeface="+mn-lt"/>
                <a:ea typeface="+mn-ea"/>
                <a:cs typeface="+mn-cs"/>
              </a:rPr>
              <a:t>Film: In goede volgorde zetten / verschillende procedures</a:t>
            </a:r>
          </a:p>
          <a:p>
            <a:r>
              <a:rPr lang="nl-NL" sz="1200" kern="1200" dirty="0" smtClean="0">
                <a:solidFill>
                  <a:schemeClr val="tx1"/>
                </a:solidFill>
                <a:effectLst/>
                <a:latin typeface="+mn-lt"/>
                <a:ea typeface="+mn-ea"/>
                <a:cs typeface="+mn-cs"/>
              </a:rPr>
              <a:t>Les: Verschillende strategieën verkennen om sommen op te lossen. Weten wanneer je welke procedure het best kunt inzetten en waarom.</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Hoofdlijn: Begripsvorming</a:t>
            </a:r>
          </a:p>
          <a:p>
            <a:r>
              <a:rPr lang="nl-NL" sz="1200" kern="1200" dirty="0" smtClean="0">
                <a:solidFill>
                  <a:schemeClr val="tx1"/>
                </a:solidFill>
                <a:effectLst/>
                <a:latin typeface="+mn-lt"/>
                <a:ea typeface="+mn-ea"/>
                <a:cs typeface="+mn-cs"/>
              </a:rPr>
              <a:t>Film: Rekenconcept ontdekken. Waarom kan dit wel/niet?</a:t>
            </a:r>
          </a:p>
          <a:p>
            <a:r>
              <a:rPr lang="nl-NL" sz="1200" kern="1200" dirty="0" smtClean="0">
                <a:solidFill>
                  <a:schemeClr val="tx1"/>
                </a:solidFill>
                <a:effectLst/>
                <a:latin typeface="+mn-lt"/>
                <a:ea typeface="+mn-ea"/>
                <a:cs typeface="+mn-cs"/>
              </a:rPr>
              <a:t>Kern les: Leerlingen ontdekken achterliggend rekenconcept</a:t>
            </a:r>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7</a:t>
            </a:fld>
            <a:endParaRPr lang="nl-NL"/>
          </a:p>
        </p:txBody>
      </p:sp>
    </p:spTree>
    <p:extLst>
      <p:ext uri="{BB962C8B-B14F-4D97-AF65-F5344CB8AC3E}">
        <p14:creationId xmlns:p14="http://schemas.microsoft.com/office/powerpoint/2010/main" val="113329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lesbeschrijving is per les als volgt opgebouwd:</a:t>
            </a:r>
          </a:p>
          <a:p>
            <a:r>
              <a:rPr lang="nl-NL" sz="1200" b="1" kern="1200" dirty="0" err="1" smtClean="0">
                <a:solidFill>
                  <a:schemeClr val="tx1"/>
                </a:solidFill>
                <a:effectLst/>
                <a:latin typeface="+mn-lt"/>
                <a:ea typeface="+mn-ea"/>
                <a:cs typeface="+mn-cs"/>
              </a:rPr>
              <a:t>Lesdoel</a:t>
            </a:r>
            <a:r>
              <a:rPr lang="nl-NL" sz="1200" b="1" kern="1200" dirty="0" smtClean="0">
                <a:solidFill>
                  <a:schemeClr val="tx1"/>
                </a:solidFill>
                <a:effectLst/>
                <a:latin typeface="+mn-lt"/>
                <a:ea typeface="+mn-ea"/>
                <a:cs typeface="+mn-cs"/>
              </a:rPr>
              <a:t>:</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Hier wordt het cruciale leermoment beschreven. De film en de lesactiviteiten zijn gericht op het behalen van dit doel.</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Hoofdlijnen rekenen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Hier wordt de hoofdlijn beschreven waar de nadruk op ligt.</a:t>
            </a: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Gewenste voorkennis:</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Eventueel gewenste specifieke voorkennis wordt hier beschreven.</a:t>
            </a:r>
          </a:p>
          <a:p>
            <a:r>
              <a:rPr lang="nl-NL" sz="1200" kern="1200" dirty="0" smtClean="0">
                <a:solidFill>
                  <a:schemeClr val="tx1"/>
                </a:solidFill>
                <a:effectLst/>
                <a:latin typeface="+mn-lt"/>
                <a:ea typeface="+mn-ea"/>
                <a:cs typeface="+mn-cs"/>
              </a:rPr>
              <a:t>Titel van het filmpje zoals te vinden op YouTube</a:t>
            </a:r>
          </a:p>
          <a:p>
            <a:r>
              <a:rPr lang="nl-NL" sz="1200" b="1" kern="1200" dirty="0" smtClean="0">
                <a:solidFill>
                  <a:schemeClr val="tx1"/>
                </a:solidFill>
                <a:effectLst/>
                <a:latin typeface="+mn-lt"/>
                <a:ea typeface="+mn-ea"/>
                <a:cs typeface="+mn-cs"/>
              </a:rPr>
              <a:t>Korte inhoud film:</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Hier staat een korte beschrijving van de film en de opdrachten die gegeven worden tijdens het filmpje. Dit zijn de opdrachten die de leerlingen mee nemen naar de les</a:t>
            </a:r>
          </a:p>
          <a:p>
            <a:r>
              <a:rPr lang="nl-NL" sz="1200" b="1" kern="1200" dirty="0" smtClean="0">
                <a:solidFill>
                  <a:schemeClr val="tx1"/>
                </a:solidFill>
                <a:effectLst/>
                <a:latin typeface="+mn-lt"/>
                <a:ea typeface="+mn-ea"/>
                <a:cs typeface="+mn-cs"/>
              </a:rPr>
              <a:t>In de klas</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Terugblik (5 min)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Korte interactieve terugblik op de opdrachten uit de film. Vaak met coöperatief leren.</a:t>
            </a:r>
          </a:p>
          <a:p>
            <a:r>
              <a:rPr lang="nl-NL" sz="1200" b="1" kern="1200" dirty="0" smtClean="0">
                <a:solidFill>
                  <a:schemeClr val="tx1"/>
                </a:solidFill>
                <a:effectLst/>
                <a:latin typeface="+mn-lt"/>
                <a:ea typeface="+mn-ea"/>
                <a:cs typeface="+mn-cs"/>
              </a:rPr>
              <a:t>Sleutelvragen (10 min)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kernvragen van de les waarin leerlingen worden uitgedaagd wiskundig te denken. Leerlingen gaan hierna actief aan de slag met het </a:t>
            </a:r>
            <a:r>
              <a:rPr lang="nl-NL" sz="1200" kern="1200" dirty="0" err="1" smtClean="0">
                <a:solidFill>
                  <a:schemeClr val="tx1"/>
                </a:solidFill>
                <a:effectLst/>
                <a:latin typeface="+mn-lt"/>
                <a:ea typeface="+mn-ea"/>
                <a:cs typeface="+mn-cs"/>
              </a:rPr>
              <a:t>lesdoel</a:t>
            </a:r>
            <a:r>
              <a:rPr lang="nl-NL" sz="1200" kern="1200" dirty="0" smtClean="0">
                <a:solidFill>
                  <a:schemeClr val="tx1"/>
                </a:solidFill>
                <a:effectLst/>
                <a:latin typeface="+mn-lt"/>
                <a:ea typeface="+mn-ea"/>
                <a:cs typeface="+mn-cs"/>
              </a:rPr>
              <a:t>.</a:t>
            </a:r>
          </a:p>
          <a:p>
            <a:r>
              <a:rPr lang="nl-NL" sz="1200" b="1" kern="1200" dirty="0" smtClean="0">
                <a:solidFill>
                  <a:schemeClr val="tx1"/>
                </a:solidFill>
                <a:effectLst/>
                <a:latin typeface="+mn-lt"/>
                <a:ea typeface="+mn-ea"/>
                <a:cs typeface="+mn-cs"/>
              </a:rPr>
              <a:t>Tussen de tafels (10-20 min)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leerlingen gaan op een gestructureerde coöperatieve wijze aan de slag met de sleutelvragen. De leerkracht staat nu niet voor de klas, maar tussen de tafels. De leraar loopt rond en stelt aanvullende, dan wel verdiepende vragen (‘heb je ge­dacht aan …’, ‘waarom denk je dat?), in plaats van dat hij vragen direct beantwoordt</a:t>
            </a:r>
          </a:p>
          <a:p>
            <a:r>
              <a:rPr lang="nl-NL" sz="1200" b="1" kern="1200" dirty="0" smtClean="0">
                <a:solidFill>
                  <a:schemeClr val="tx1"/>
                </a:solidFill>
                <a:effectLst/>
                <a:latin typeface="+mn-lt"/>
                <a:ea typeface="+mn-ea"/>
                <a:cs typeface="+mn-cs"/>
              </a:rPr>
              <a:t>Vergelijken en discussiëren (10 min)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leerlingen vergelijken hun antwoorden met elkaar (al dan niet groepsgewijs). Redeneren en reflecteren zijn hierbij belangrijk.</a:t>
            </a:r>
          </a:p>
          <a:p>
            <a:r>
              <a:rPr lang="nl-NL" sz="1200" b="1" kern="1200" dirty="0" smtClean="0">
                <a:solidFill>
                  <a:schemeClr val="tx1"/>
                </a:solidFill>
                <a:effectLst/>
                <a:latin typeface="+mn-lt"/>
                <a:ea typeface="+mn-ea"/>
                <a:cs typeface="+mn-cs"/>
              </a:rPr>
              <a:t>Samenvatten (5 min)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leerkracht komt terug op het </a:t>
            </a:r>
            <a:r>
              <a:rPr lang="nl-NL" sz="1200" kern="1200" dirty="0" err="1" smtClean="0">
                <a:solidFill>
                  <a:schemeClr val="tx1"/>
                </a:solidFill>
                <a:effectLst/>
                <a:latin typeface="+mn-lt"/>
                <a:ea typeface="+mn-ea"/>
                <a:cs typeface="+mn-cs"/>
              </a:rPr>
              <a:t>lesdoel</a:t>
            </a:r>
            <a:r>
              <a:rPr lang="nl-NL" sz="1200" kern="1200" dirty="0" smtClean="0">
                <a:solidFill>
                  <a:schemeClr val="tx1"/>
                </a:solidFill>
                <a:effectLst/>
                <a:latin typeface="+mn-lt"/>
                <a:ea typeface="+mn-ea"/>
                <a:cs typeface="+mn-cs"/>
              </a:rPr>
              <a:t> en het leerproces en bespreekt dit met de leerlingen.</a:t>
            </a:r>
          </a:p>
          <a:p>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8</a:t>
            </a:fld>
            <a:endParaRPr lang="nl-NL"/>
          </a:p>
        </p:txBody>
      </p:sp>
    </p:spTree>
    <p:extLst>
      <p:ext uri="{BB962C8B-B14F-4D97-AF65-F5344CB8AC3E}">
        <p14:creationId xmlns:p14="http://schemas.microsoft.com/office/powerpoint/2010/main" val="56738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Zie handleiding voor</a:t>
            </a:r>
            <a:r>
              <a:rPr lang="nl-NL" sz="1200" kern="1200" baseline="0" dirty="0" smtClean="0">
                <a:solidFill>
                  <a:schemeClr val="tx1"/>
                </a:solidFill>
                <a:effectLst/>
                <a:latin typeface="+mn-lt"/>
                <a:ea typeface="+mn-ea"/>
                <a:cs typeface="+mn-cs"/>
              </a:rPr>
              <a:t> de les. Je kunt ook voorafgaand aan de presentatie alle leerkrachten de film laten bekijken (zoals een echte </a:t>
            </a:r>
            <a:r>
              <a:rPr lang="nl-NL" sz="1200" kern="1200" baseline="0" dirty="0" err="1" smtClean="0">
                <a:solidFill>
                  <a:schemeClr val="tx1"/>
                </a:solidFill>
                <a:effectLst/>
                <a:latin typeface="+mn-lt"/>
                <a:ea typeface="+mn-ea"/>
                <a:cs typeface="+mn-cs"/>
              </a:rPr>
              <a:t>flipped</a:t>
            </a:r>
            <a:r>
              <a:rPr lang="nl-NL" sz="1200" kern="1200" baseline="0" dirty="0" smtClean="0">
                <a:solidFill>
                  <a:schemeClr val="tx1"/>
                </a:solidFill>
                <a:effectLst/>
                <a:latin typeface="+mn-lt"/>
                <a:ea typeface="+mn-ea"/>
                <a:cs typeface="+mn-cs"/>
              </a:rPr>
              <a:t> classroom). Als dat om praktische redenen niet gaat, kan de film ook klassikaal bekeken worden.</a:t>
            </a:r>
            <a:endParaRPr lang="nl-NL" dirty="0"/>
          </a:p>
        </p:txBody>
      </p:sp>
      <p:sp>
        <p:nvSpPr>
          <p:cNvPr id="4" name="Tijdelijke aanduiding voor dianummer 3"/>
          <p:cNvSpPr>
            <a:spLocks noGrp="1"/>
          </p:cNvSpPr>
          <p:nvPr>
            <p:ph type="sldNum" sz="quarter" idx="10"/>
          </p:nvPr>
        </p:nvSpPr>
        <p:spPr/>
        <p:txBody>
          <a:bodyPr/>
          <a:lstStyle/>
          <a:p>
            <a:fld id="{4D986826-2689-4660-B354-401A831AA913}" type="slidenum">
              <a:rPr lang="nl-NL" smtClean="0"/>
              <a:t>9</a:t>
            </a:fld>
            <a:endParaRPr lang="nl-NL"/>
          </a:p>
        </p:txBody>
      </p:sp>
    </p:spTree>
    <p:extLst>
      <p:ext uri="{BB962C8B-B14F-4D97-AF65-F5344CB8AC3E}">
        <p14:creationId xmlns:p14="http://schemas.microsoft.com/office/powerpoint/2010/main" val="10742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7" name="Date Placeholder 6"/>
          <p:cNvSpPr>
            <a:spLocks noGrp="1"/>
          </p:cNvSpPr>
          <p:nvPr>
            <p:ph type="dt" sz="half" idx="10"/>
          </p:nvPr>
        </p:nvSpPr>
        <p:spPr/>
        <p:txBody>
          <a:bodyPr/>
          <a:lstStyle/>
          <a:p>
            <a:fld id="{1160EA64-D806-43AC-9DF2-F8C432F32B4C}" type="datetimeFigureOut">
              <a:rPr lang="en-US" dirty="0"/>
              <a:t>7/13/2018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7/13/2018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7" name="Date Placeholder 6"/>
          <p:cNvSpPr>
            <a:spLocks noGrp="1"/>
          </p:cNvSpPr>
          <p:nvPr>
            <p:ph type="dt" sz="half" idx="10"/>
          </p:nvPr>
        </p:nvSpPr>
        <p:spPr/>
        <p:txBody>
          <a:bodyPr/>
          <a:lstStyle/>
          <a:p>
            <a:fld id="{4F7D4976-E339-4826-83B7-FBD03F55ECF8}" type="datetimeFigureOut">
              <a:rPr lang="en-US" dirty="0"/>
              <a:t>7/13/2018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nl-NL" smtClean="0"/>
              <a:t>Klik om de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smtClean="0"/>
              <a:t>Klik om de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9" name="Date Placeholder 8"/>
          <p:cNvSpPr>
            <a:spLocks noGrp="1"/>
          </p:cNvSpPr>
          <p:nvPr>
            <p:ph type="dt" sz="half" idx="10"/>
          </p:nvPr>
        </p:nvSpPr>
        <p:spPr/>
        <p:txBody>
          <a:bodyPr/>
          <a:lstStyle/>
          <a:p>
            <a:fld id="{D1BE4249-C0D0-4B06-8692-E8BB871AF643}" type="datetimeFigureOut">
              <a:rPr lang="en-US" dirty="0"/>
              <a:t>7/13/2018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7/13/2018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7/13/2018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hannel/UCDDH6b3Gx-9d4G79y1uTlK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N-gjjTHdcao"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00200" y="720783"/>
            <a:ext cx="8991600" cy="1645920"/>
          </a:xfrm>
        </p:spPr>
        <p:txBody>
          <a:bodyPr/>
          <a:lstStyle/>
          <a:p>
            <a:r>
              <a:rPr lang="nl-NL" dirty="0" smtClean="0"/>
              <a:t>Flipping </a:t>
            </a:r>
            <a:r>
              <a:rPr lang="nl-NL" dirty="0" err="1" smtClean="0"/>
              <a:t>the</a:t>
            </a:r>
            <a:r>
              <a:rPr lang="nl-NL" dirty="0" smtClean="0"/>
              <a:t> classroom in het rekenonderwijs</a:t>
            </a:r>
            <a:endParaRPr lang="nl-NL" dirty="0"/>
          </a:p>
        </p:txBody>
      </p:sp>
      <p:sp>
        <p:nvSpPr>
          <p:cNvPr id="3" name="Ondertitel 2"/>
          <p:cNvSpPr>
            <a:spLocks noGrp="1"/>
          </p:cNvSpPr>
          <p:nvPr>
            <p:ph type="subTitle" idx="1"/>
          </p:nvPr>
        </p:nvSpPr>
        <p:spPr/>
        <p:txBody>
          <a:bodyPr/>
          <a:lstStyle/>
          <a:p>
            <a:endParaRPr lang="nl-NL"/>
          </a:p>
        </p:txBody>
      </p:sp>
      <p:pic>
        <p:nvPicPr>
          <p:cNvPr id="5" name="Afbeelding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95152" y="2637828"/>
            <a:ext cx="6001695" cy="3926109"/>
          </a:xfrm>
          <a:prstGeom prst="rect">
            <a:avLst/>
          </a:prstGeom>
        </p:spPr>
      </p:pic>
      <p:pic>
        <p:nvPicPr>
          <p:cNvPr id="4" name="Afbeelding 3"/>
          <p:cNvPicPr/>
          <p:nvPr/>
        </p:nvPicPr>
        <p:blipFill>
          <a:blip r:embed="rId4"/>
          <a:stretch>
            <a:fillRect/>
          </a:stretch>
        </p:blipFill>
        <p:spPr>
          <a:xfrm>
            <a:off x="3920647" y="3018773"/>
            <a:ext cx="4384109" cy="2480153"/>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2375" y="5135672"/>
            <a:ext cx="1184949" cy="1284189"/>
          </a:xfrm>
          <a:prstGeom prst="rect">
            <a:avLst/>
          </a:prstGeom>
        </p:spPr>
      </p:pic>
      <p:pic>
        <p:nvPicPr>
          <p:cNvPr id="7" name="Afbeelding 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9932" y="4429285"/>
            <a:ext cx="2295236" cy="543206"/>
          </a:xfrm>
          <a:prstGeom prst="rect">
            <a:avLst/>
          </a:prstGeom>
        </p:spPr>
      </p:pic>
      <p:pic>
        <p:nvPicPr>
          <p:cNvPr id="8" name="Afbeelding 7" descr="LOGOKL"/>
          <p:cNvPicPr/>
          <p:nvPr/>
        </p:nvPicPr>
        <p:blipFill>
          <a:blip r:embed="rId7"/>
          <a:srcRect/>
          <a:stretch>
            <a:fillRect/>
          </a:stretch>
        </p:blipFill>
        <p:spPr bwMode="auto">
          <a:xfrm>
            <a:off x="944150" y="5330091"/>
            <a:ext cx="533400" cy="895350"/>
          </a:xfrm>
          <a:prstGeom prst="rect">
            <a:avLst/>
          </a:prstGeom>
          <a:noFill/>
          <a:ln w="9525">
            <a:noFill/>
            <a:miter lim="800000"/>
            <a:headEnd/>
            <a:tailEnd/>
          </a:ln>
        </p:spPr>
      </p:pic>
    </p:spTree>
    <p:extLst>
      <p:ext uri="{BB962C8B-B14F-4D97-AF65-F5344CB8AC3E}">
        <p14:creationId xmlns:p14="http://schemas.microsoft.com/office/powerpoint/2010/main" val="73190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smtClean="0"/>
              <a:t>Terugblik en sleutelvragen</a:t>
            </a:r>
            <a:endParaRPr lang="nl-NL" dirty="0"/>
          </a:p>
        </p:txBody>
      </p:sp>
      <p:sp>
        <p:nvSpPr>
          <p:cNvPr id="3" name="Tijdelijke aanduiding voor inhoud 2"/>
          <p:cNvSpPr>
            <a:spLocks noGrp="1"/>
          </p:cNvSpPr>
          <p:nvPr>
            <p:ph idx="1"/>
          </p:nvPr>
        </p:nvSpPr>
        <p:spPr>
          <a:xfrm>
            <a:off x="2231136" y="1964276"/>
            <a:ext cx="7729728" cy="3101983"/>
          </a:xfrm>
        </p:spPr>
        <p:txBody>
          <a:bodyPr>
            <a:noAutofit/>
          </a:bodyPr>
          <a:lstStyle/>
          <a:p>
            <a:r>
              <a:rPr lang="nl-NL" sz="2800" b="1" dirty="0" smtClean="0"/>
              <a:t>Terugblik</a:t>
            </a:r>
          </a:p>
          <a:p>
            <a:pPr lvl="1"/>
            <a:r>
              <a:rPr lang="nl-NL" sz="2800" dirty="0" smtClean="0"/>
              <a:t>Vergelijk je antwoorden met een maatje</a:t>
            </a:r>
          </a:p>
          <a:p>
            <a:r>
              <a:rPr lang="nl-NL" sz="2800" b="1" dirty="0" smtClean="0"/>
              <a:t>Sleutelvragen</a:t>
            </a:r>
          </a:p>
          <a:p>
            <a:pPr lvl="1"/>
            <a:r>
              <a:rPr lang="nl-NL" sz="2800" dirty="0" smtClean="0"/>
              <a:t>Kunnen </a:t>
            </a:r>
            <a:r>
              <a:rPr lang="nl-NL" sz="2800" dirty="0"/>
              <a:t>jullie samen nagaan wanneer welke strategie handig is? Is dat altijd zo? Wanneer wel/niet? Zijn er verschillen tussen jullie (persoonlijke voorkeuren)?</a:t>
            </a:r>
            <a:endParaRPr lang="nl-NL" sz="2800" dirty="0"/>
          </a:p>
        </p:txBody>
      </p:sp>
    </p:spTree>
    <p:extLst>
      <p:ext uri="{BB962C8B-B14F-4D97-AF65-F5344CB8AC3E}">
        <p14:creationId xmlns:p14="http://schemas.microsoft.com/office/powerpoint/2010/main" val="3524160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smtClean="0"/>
              <a:t>Tussen de tafels</a:t>
            </a:r>
            <a:endParaRPr lang="nl-NL" dirty="0"/>
          </a:p>
        </p:txBody>
      </p:sp>
      <p:sp>
        <p:nvSpPr>
          <p:cNvPr id="4" name="Tijdelijke aanduiding voor inhoud 3"/>
          <p:cNvSpPr>
            <a:spLocks noGrp="1"/>
          </p:cNvSpPr>
          <p:nvPr>
            <p:ph idx="1"/>
          </p:nvPr>
        </p:nvSpPr>
        <p:spPr/>
        <p:txBody>
          <a:bodyPr/>
          <a:lstStyle/>
          <a:p>
            <a:endParaRPr lang="nl-NL" dirty="0"/>
          </a:p>
        </p:txBody>
      </p:sp>
      <p:sp>
        <p:nvSpPr>
          <p:cNvPr id="6" name="Tekstvak 5"/>
          <p:cNvSpPr txBox="1"/>
          <p:nvPr/>
        </p:nvSpPr>
        <p:spPr>
          <a:xfrm>
            <a:off x="2231136" y="1955971"/>
            <a:ext cx="1941094" cy="1200329"/>
          </a:xfrm>
          <a:prstGeom prst="rect">
            <a:avLst/>
          </a:prstGeom>
          <a:solidFill>
            <a:srgbClr val="FFC000"/>
          </a:solidFill>
          <a:ln w="28575">
            <a:solidFill>
              <a:schemeClr val="tx1"/>
            </a:solidFill>
          </a:ln>
        </p:spPr>
        <p:txBody>
          <a:bodyPr wrap="square" rtlCol="0">
            <a:spAutoFit/>
          </a:bodyPr>
          <a:lstStyle/>
          <a:p>
            <a:pPr algn="ctr"/>
            <a:endParaRPr lang="nl-NL" sz="2400" dirty="0" smtClean="0"/>
          </a:p>
          <a:p>
            <a:pPr algn="ctr"/>
            <a:r>
              <a:rPr lang="nl-NL" sz="2400" dirty="0" smtClean="0"/>
              <a:t>3,56 – 1,21</a:t>
            </a:r>
          </a:p>
          <a:p>
            <a:pPr algn="ctr"/>
            <a:endParaRPr lang="nl-NL" sz="2400" dirty="0"/>
          </a:p>
        </p:txBody>
      </p:sp>
      <p:sp>
        <p:nvSpPr>
          <p:cNvPr id="7" name="Tekstvak 6"/>
          <p:cNvSpPr txBox="1"/>
          <p:nvPr/>
        </p:nvSpPr>
        <p:spPr>
          <a:xfrm>
            <a:off x="2231136" y="3858807"/>
            <a:ext cx="1941094" cy="1200329"/>
          </a:xfrm>
          <a:prstGeom prst="rect">
            <a:avLst/>
          </a:prstGeom>
          <a:solidFill>
            <a:srgbClr val="FFC000"/>
          </a:solidFill>
          <a:ln w="28575">
            <a:solidFill>
              <a:schemeClr val="tx1"/>
            </a:solidFill>
          </a:ln>
        </p:spPr>
        <p:txBody>
          <a:bodyPr wrap="square" rtlCol="0">
            <a:spAutoFit/>
          </a:bodyPr>
          <a:lstStyle/>
          <a:p>
            <a:pPr algn="ctr"/>
            <a:endParaRPr lang="nl-NL" sz="2400" dirty="0" smtClean="0"/>
          </a:p>
          <a:p>
            <a:pPr algn="ctr"/>
            <a:r>
              <a:rPr lang="nl-NL" sz="2400" dirty="0" smtClean="0"/>
              <a:t>5,98 + 4,43</a:t>
            </a:r>
          </a:p>
          <a:p>
            <a:pPr algn="ctr"/>
            <a:endParaRPr lang="nl-NL" sz="2400" dirty="0"/>
          </a:p>
        </p:txBody>
      </p:sp>
      <p:sp>
        <p:nvSpPr>
          <p:cNvPr id="8" name="Tekstvak 7"/>
          <p:cNvSpPr txBox="1"/>
          <p:nvPr/>
        </p:nvSpPr>
        <p:spPr>
          <a:xfrm>
            <a:off x="5125453" y="2005261"/>
            <a:ext cx="1941094" cy="1200329"/>
          </a:xfrm>
          <a:prstGeom prst="rect">
            <a:avLst/>
          </a:prstGeom>
          <a:solidFill>
            <a:srgbClr val="FFC000"/>
          </a:solidFill>
          <a:ln w="28575">
            <a:solidFill>
              <a:schemeClr val="tx1"/>
            </a:solidFill>
          </a:ln>
        </p:spPr>
        <p:txBody>
          <a:bodyPr wrap="square" rtlCol="0">
            <a:spAutoFit/>
          </a:bodyPr>
          <a:lstStyle/>
          <a:p>
            <a:pPr algn="ctr"/>
            <a:endParaRPr lang="nl-NL" sz="2400" dirty="0" smtClean="0"/>
          </a:p>
          <a:p>
            <a:pPr algn="ctr"/>
            <a:r>
              <a:rPr lang="nl-NL" sz="2400" dirty="0" smtClean="0"/>
              <a:t>6,5 + 2,31</a:t>
            </a:r>
          </a:p>
          <a:p>
            <a:pPr algn="ctr"/>
            <a:endParaRPr lang="nl-NL" sz="2400" dirty="0"/>
          </a:p>
        </p:txBody>
      </p:sp>
      <p:sp>
        <p:nvSpPr>
          <p:cNvPr id="9" name="Tekstvak 8"/>
          <p:cNvSpPr txBox="1"/>
          <p:nvPr/>
        </p:nvSpPr>
        <p:spPr>
          <a:xfrm>
            <a:off x="5125453" y="3838373"/>
            <a:ext cx="1941094" cy="1200329"/>
          </a:xfrm>
          <a:prstGeom prst="rect">
            <a:avLst/>
          </a:prstGeom>
          <a:solidFill>
            <a:srgbClr val="FFC000"/>
          </a:solidFill>
          <a:ln w="28575">
            <a:solidFill>
              <a:schemeClr val="tx1"/>
            </a:solidFill>
          </a:ln>
        </p:spPr>
        <p:txBody>
          <a:bodyPr wrap="square" rtlCol="0">
            <a:spAutoFit/>
          </a:bodyPr>
          <a:lstStyle/>
          <a:p>
            <a:pPr algn="ctr"/>
            <a:endParaRPr lang="nl-NL" sz="2400" dirty="0" smtClean="0"/>
          </a:p>
          <a:p>
            <a:pPr algn="ctr"/>
            <a:r>
              <a:rPr lang="nl-NL" sz="2400" dirty="0" smtClean="0"/>
              <a:t>45,07 – 2,3</a:t>
            </a:r>
          </a:p>
          <a:p>
            <a:pPr algn="ctr"/>
            <a:endParaRPr lang="nl-NL" sz="2400" dirty="0"/>
          </a:p>
        </p:txBody>
      </p:sp>
      <p:sp>
        <p:nvSpPr>
          <p:cNvPr id="10" name="Tekstvak 9"/>
          <p:cNvSpPr txBox="1"/>
          <p:nvPr/>
        </p:nvSpPr>
        <p:spPr>
          <a:xfrm>
            <a:off x="8019770" y="2005260"/>
            <a:ext cx="1941094" cy="1200329"/>
          </a:xfrm>
          <a:prstGeom prst="rect">
            <a:avLst/>
          </a:prstGeom>
          <a:solidFill>
            <a:srgbClr val="FFC000"/>
          </a:solidFill>
          <a:ln w="28575">
            <a:solidFill>
              <a:schemeClr val="tx1"/>
            </a:solidFill>
          </a:ln>
        </p:spPr>
        <p:txBody>
          <a:bodyPr wrap="square" rtlCol="0">
            <a:spAutoFit/>
          </a:bodyPr>
          <a:lstStyle/>
          <a:p>
            <a:pPr algn="ctr"/>
            <a:endParaRPr lang="nl-NL" sz="2400" dirty="0" smtClean="0"/>
          </a:p>
          <a:p>
            <a:pPr algn="ctr"/>
            <a:r>
              <a:rPr lang="nl-NL" sz="2400" dirty="0" smtClean="0"/>
              <a:t>23,76 – 2,59</a:t>
            </a:r>
          </a:p>
          <a:p>
            <a:pPr algn="ctr"/>
            <a:endParaRPr lang="nl-NL" sz="2400" dirty="0"/>
          </a:p>
        </p:txBody>
      </p:sp>
      <p:sp>
        <p:nvSpPr>
          <p:cNvPr id="11" name="Tekstvak 10"/>
          <p:cNvSpPr txBox="1"/>
          <p:nvPr/>
        </p:nvSpPr>
        <p:spPr>
          <a:xfrm>
            <a:off x="8019770" y="3838372"/>
            <a:ext cx="1941094" cy="1200329"/>
          </a:xfrm>
          <a:prstGeom prst="rect">
            <a:avLst/>
          </a:prstGeom>
          <a:solidFill>
            <a:srgbClr val="FFC000"/>
          </a:solidFill>
          <a:ln w="28575">
            <a:solidFill>
              <a:schemeClr val="tx1"/>
            </a:solidFill>
          </a:ln>
        </p:spPr>
        <p:txBody>
          <a:bodyPr wrap="square" rtlCol="0">
            <a:spAutoFit/>
          </a:bodyPr>
          <a:lstStyle/>
          <a:p>
            <a:pPr algn="ctr"/>
            <a:endParaRPr lang="nl-NL" sz="2400" dirty="0" smtClean="0"/>
          </a:p>
          <a:p>
            <a:pPr algn="ctr"/>
            <a:r>
              <a:rPr lang="nl-NL" sz="2400" dirty="0" smtClean="0"/>
              <a:t>6,99 + 6,99</a:t>
            </a:r>
          </a:p>
          <a:p>
            <a:pPr algn="ctr"/>
            <a:endParaRPr lang="nl-NL" sz="2400" dirty="0"/>
          </a:p>
        </p:txBody>
      </p:sp>
    </p:spTree>
    <p:extLst>
      <p:ext uri="{BB962C8B-B14F-4D97-AF65-F5344CB8AC3E}">
        <p14:creationId xmlns:p14="http://schemas.microsoft.com/office/powerpoint/2010/main" val="67534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smtClean="0"/>
              <a:t>Discussie en samenvatting</a:t>
            </a:r>
            <a:endParaRPr lang="nl-NL" dirty="0"/>
          </a:p>
        </p:txBody>
      </p:sp>
      <p:sp>
        <p:nvSpPr>
          <p:cNvPr id="3" name="Tijdelijke aanduiding voor inhoud 2"/>
          <p:cNvSpPr>
            <a:spLocks noGrp="1"/>
          </p:cNvSpPr>
          <p:nvPr>
            <p:ph idx="1"/>
          </p:nvPr>
        </p:nvSpPr>
        <p:spPr>
          <a:xfrm>
            <a:off x="2231136" y="1964276"/>
            <a:ext cx="7729728" cy="3101983"/>
          </a:xfrm>
        </p:spPr>
        <p:txBody>
          <a:bodyPr>
            <a:noAutofit/>
          </a:bodyPr>
          <a:lstStyle/>
          <a:p>
            <a:r>
              <a:rPr lang="nl-NL" sz="2800" b="1" dirty="0" smtClean="0"/>
              <a:t>Vergelijken en discussiëren </a:t>
            </a:r>
          </a:p>
          <a:p>
            <a:pPr lvl="1"/>
            <a:r>
              <a:rPr lang="nl-NL" sz="2800" dirty="0" smtClean="0"/>
              <a:t>Wanneer is hoofdrekenen handig, wanneer cijferen?</a:t>
            </a:r>
          </a:p>
          <a:p>
            <a:r>
              <a:rPr lang="nl-NL" sz="2800" b="1" dirty="0" smtClean="0"/>
              <a:t>Samenvatten</a:t>
            </a:r>
          </a:p>
          <a:p>
            <a:pPr lvl="1"/>
            <a:r>
              <a:rPr lang="nl-NL" sz="2800" dirty="0" smtClean="0"/>
              <a:t>Afzwaaier. Reken de som uit met hoofdrekenen of cijferen</a:t>
            </a:r>
            <a:endParaRPr lang="nl-NL" sz="2800" dirty="0"/>
          </a:p>
        </p:txBody>
      </p:sp>
      <p:sp>
        <p:nvSpPr>
          <p:cNvPr id="4" name="Tekstvak 3"/>
          <p:cNvSpPr txBox="1"/>
          <p:nvPr/>
        </p:nvSpPr>
        <p:spPr>
          <a:xfrm>
            <a:off x="4685578" y="5066259"/>
            <a:ext cx="1941094" cy="1200329"/>
          </a:xfrm>
          <a:prstGeom prst="rect">
            <a:avLst/>
          </a:prstGeom>
          <a:solidFill>
            <a:srgbClr val="FFC000"/>
          </a:solidFill>
          <a:ln w="28575">
            <a:solidFill>
              <a:schemeClr val="tx1"/>
            </a:solidFill>
          </a:ln>
        </p:spPr>
        <p:txBody>
          <a:bodyPr wrap="square" rtlCol="0">
            <a:spAutoFit/>
          </a:bodyPr>
          <a:lstStyle/>
          <a:p>
            <a:pPr algn="ctr"/>
            <a:endParaRPr lang="nl-NL" sz="2400" dirty="0" smtClean="0"/>
          </a:p>
          <a:p>
            <a:pPr algn="ctr"/>
            <a:r>
              <a:rPr lang="nl-NL" sz="2400" dirty="0" smtClean="0"/>
              <a:t>84,3 – 8,6</a:t>
            </a:r>
          </a:p>
          <a:p>
            <a:pPr algn="ctr"/>
            <a:endParaRPr lang="nl-NL" sz="2400" dirty="0"/>
          </a:p>
        </p:txBody>
      </p:sp>
    </p:spTree>
    <p:extLst>
      <p:ext uri="{BB962C8B-B14F-4D97-AF65-F5344CB8AC3E}">
        <p14:creationId xmlns:p14="http://schemas.microsoft.com/office/powerpoint/2010/main" val="130368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smtClean="0"/>
              <a:t>Inzet op school?</a:t>
            </a:r>
            <a:endParaRPr lang="nl-NL" dirty="0"/>
          </a:p>
        </p:txBody>
      </p:sp>
      <p:pic>
        <p:nvPicPr>
          <p:cNvPr id="8" name="Afbeelding 7"/>
          <p:cNvPicPr>
            <a:picLocks noChangeAspect="1"/>
          </p:cNvPicPr>
          <p:nvPr/>
        </p:nvPicPr>
        <p:blipFill rotWithShape="1">
          <a:blip r:embed="rId3">
            <a:extLst>
              <a:ext uri="{28A0092B-C50C-407E-A947-70E740481C1C}">
                <a14:useLocalDpi xmlns:a14="http://schemas.microsoft.com/office/drawing/2010/main" val="0"/>
              </a:ext>
            </a:extLst>
          </a:blip>
          <a:srcRect l="8674" t="15907"/>
          <a:stretch/>
        </p:blipFill>
        <p:spPr>
          <a:xfrm>
            <a:off x="5758059" y="2197768"/>
            <a:ext cx="4202805" cy="2579993"/>
          </a:xfrm>
          <a:prstGeom prst="rect">
            <a:avLst/>
          </a:prstGeom>
          <a:ln w="28575">
            <a:solidFill>
              <a:schemeClr val="tx1"/>
            </a:solidFill>
          </a:ln>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136" y="2197767"/>
            <a:ext cx="3225779" cy="2579993"/>
          </a:xfrm>
          <a:prstGeom prst="rect">
            <a:avLst/>
          </a:prstGeom>
          <a:ln w="28575">
            <a:solidFill>
              <a:schemeClr val="tx1"/>
            </a:solidFill>
          </a:ln>
        </p:spPr>
      </p:pic>
    </p:spTree>
    <p:extLst>
      <p:ext uri="{BB962C8B-B14F-4D97-AF65-F5344CB8AC3E}">
        <p14:creationId xmlns:p14="http://schemas.microsoft.com/office/powerpoint/2010/main" val="143337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smtClean="0"/>
              <a:t>Wat is flipping </a:t>
            </a:r>
            <a:r>
              <a:rPr lang="nl-NL" dirty="0" err="1" smtClean="0"/>
              <a:t>the</a:t>
            </a:r>
            <a:r>
              <a:rPr lang="nl-NL" dirty="0" smtClean="0"/>
              <a:t> classroom?</a:t>
            </a:r>
            <a:endParaRPr lang="nl-NL" dirty="0"/>
          </a:p>
        </p:txBody>
      </p:sp>
      <p:sp>
        <p:nvSpPr>
          <p:cNvPr id="3" name="Tijdelijke aanduiding voor inhoud 2"/>
          <p:cNvSpPr>
            <a:spLocks noGrp="1"/>
          </p:cNvSpPr>
          <p:nvPr>
            <p:ph idx="1"/>
          </p:nvPr>
        </p:nvSpPr>
        <p:spPr>
          <a:xfrm>
            <a:off x="2231136" y="1986071"/>
            <a:ext cx="7729728" cy="3101983"/>
          </a:xfrm>
        </p:spPr>
        <p:txBody>
          <a:bodyPr>
            <a:normAutofit/>
          </a:bodyPr>
          <a:lstStyle/>
          <a:p>
            <a:r>
              <a:rPr lang="nl-NL" sz="2400" dirty="0" smtClean="0"/>
              <a:t>Instructie online met video</a:t>
            </a:r>
          </a:p>
          <a:p>
            <a:r>
              <a:rPr lang="nl-NL" sz="2400" dirty="0" smtClean="0"/>
              <a:t>Toepassen en verdiepen in de klas</a:t>
            </a:r>
          </a:p>
        </p:txBody>
      </p:sp>
      <p:pic>
        <p:nvPicPr>
          <p:cNvPr id="4" name="Afbeelding 3"/>
          <p:cNvPicPr/>
          <p:nvPr/>
        </p:nvPicPr>
        <p:blipFill>
          <a:blip r:embed="rId3"/>
          <a:stretch>
            <a:fillRect/>
          </a:stretch>
        </p:blipFill>
        <p:spPr>
          <a:xfrm>
            <a:off x="2231136" y="3361387"/>
            <a:ext cx="7729727" cy="2814823"/>
          </a:xfrm>
          <a:prstGeom prst="rect">
            <a:avLst/>
          </a:prstGeom>
          <a:ln w="28575">
            <a:solidFill>
              <a:schemeClr val="tx1"/>
            </a:solidFill>
          </a:ln>
        </p:spPr>
      </p:pic>
    </p:spTree>
    <p:extLst>
      <p:ext uri="{BB962C8B-B14F-4D97-AF65-F5344CB8AC3E}">
        <p14:creationId xmlns:p14="http://schemas.microsoft.com/office/powerpoint/2010/main" val="49780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smtClean="0"/>
              <a:t>Rekenen en </a:t>
            </a:r>
            <a:r>
              <a:rPr lang="nl-NL" dirty="0" err="1" smtClean="0"/>
              <a:t>the</a:t>
            </a:r>
            <a:r>
              <a:rPr lang="nl-NL" dirty="0" smtClean="0"/>
              <a:t> </a:t>
            </a:r>
            <a:r>
              <a:rPr lang="nl-NL" dirty="0" err="1" smtClean="0"/>
              <a:t>flipped</a:t>
            </a:r>
            <a:r>
              <a:rPr lang="nl-NL" dirty="0" smtClean="0"/>
              <a:t> classroom</a:t>
            </a:r>
            <a:endParaRPr lang="nl-NL" dirty="0"/>
          </a:p>
        </p:txBody>
      </p:sp>
      <p:sp>
        <p:nvSpPr>
          <p:cNvPr id="3" name="Tijdelijke aanduiding voor inhoud 2"/>
          <p:cNvSpPr>
            <a:spLocks noGrp="1"/>
          </p:cNvSpPr>
          <p:nvPr>
            <p:ph idx="1"/>
          </p:nvPr>
        </p:nvSpPr>
        <p:spPr>
          <a:xfrm>
            <a:off x="2231136" y="2004276"/>
            <a:ext cx="7729728" cy="3101983"/>
          </a:xfrm>
        </p:spPr>
        <p:txBody>
          <a:bodyPr>
            <a:normAutofit/>
          </a:bodyPr>
          <a:lstStyle/>
          <a:p>
            <a:r>
              <a:rPr lang="nl-NL" sz="2400" dirty="0" smtClean="0"/>
              <a:t>Doorgaande leerlijn</a:t>
            </a:r>
          </a:p>
          <a:p>
            <a:r>
              <a:rPr lang="nl-NL" sz="2400" dirty="0" smtClean="0"/>
              <a:t>Toepassing in de klas</a:t>
            </a:r>
          </a:p>
          <a:p>
            <a:r>
              <a:rPr lang="nl-NL" sz="2400" dirty="0" smtClean="0"/>
              <a:t>Hoofdlijnen ERWD als uitgangspunt</a:t>
            </a:r>
            <a:endParaRPr lang="nl-NL" sz="2400" dirty="0"/>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t="15616" b="10959"/>
          <a:stretch/>
        </p:blipFill>
        <p:spPr>
          <a:xfrm>
            <a:off x="3317733" y="3915058"/>
            <a:ext cx="5556533" cy="2382402"/>
          </a:xfrm>
          <a:prstGeom prst="rect">
            <a:avLst/>
          </a:prstGeom>
          <a:ln w="28575">
            <a:solidFill>
              <a:schemeClr val="tx1"/>
            </a:solidFill>
          </a:ln>
        </p:spPr>
      </p:pic>
    </p:spTree>
    <p:extLst>
      <p:ext uri="{BB962C8B-B14F-4D97-AF65-F5344CB8AC3E}">
        <p14:creationId xmlns:p14="http://schemas.microsoft.com/office/powerpoint/2010/main" val="280292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smtClean="0"/>
              <a:t>Leerlijn optellen en aftrekken</a:t>
            </a:r>
            <a:endParaRPr lang="nl-NL" dirty="0"/>
          </a:p>
        </p:txBody>
      </p:sp>
      <p:sp>
        <p:nvSpPr>
          <p:cNvPr id="3" name="Tijdelijke aanduiding voor inhoud 2"/>
          <p:cNvSpPr>
            <a:spLocks noGrp="1"/>
          </p:cNvSpPr>
          <p:nvPr>
            <p:ph idx="1"/>
          </p:nvPr>
        </p:nvSpPr>
        <p:spPr>
          <a:xfrm>
            <a:off x="2231136" y="2113624"/>
            <a:ext cx="7729728" cy="3741744"/>
          </a:xfrm>
        </p:spPr>
        <p:txBody>
          <a:bodyPr>
            <a:normAutofit/>
          </a:bodyPr>
          <a:lstStyle/>
          <a:p>
            <a:r>
              <a:rPr lang="nl-NL" sz="2400" dirty="0" smtClean="0"/>
              <a:t>Groep 4 t/m 7, maar flexibel in te zetten</a:t>
            </a:r>
          </a:p>
          <a:p>
            <a:r>
              <a:rPr lang="nl-NL" sz="2400" dirty="0" smtClean="0"/>
              <a:t>21 filmpjes</a:t>
            </a:r>
          </a:p>
          <a:p>
            <a:endParaRPr lang="nl-NL" sz="2400" dirty="0" smtClean="0"/>
          </a:p>
          <a:p>
            <a:pPr marL="0" indent="0">
              <a:buNone/>
            </a:pPr>
            <a:r>
              <a:rPr lang="nl-NL" sz="2400" dirty="0"/>
              <a:t>	</a:t>
            </a:r>
            <a:endParaRPr lang="nl-NL" sz="2400" dirty="0" smtClean="0"/>
          </a:p>
          <a:p>
            <a:endParaRPr lang="nl-NL" sz="2400" dirty="0" smtClean="0"/>
          </a:p>
        </p:txBody>
      </p:sp>
      <p:graphicFrame>
        <p:nvGraphicFramePr>
          <p:cNvPr id="5" name="Tabel 4"/>
          <p:cNvGraphicFramePr>
            <a:graphicFrameLocks noGrp="1"/>
          </p:cNvGraphicFramePr>
          <p:nvPr>
            <p:extLst>
              <p:ext uri="{D42A27DB-BD31-4B8C-83A1-F6EECF244321}">
                <p14:modId xmlns:p14="http://schemas.microsoft.com/office/powerpoint/2010/main" val="3858839626"/>
              </p:ext>
            </p:extLst>
          </p:nvPr>
        </p:nvGraphicFramePr>
        <p:xfrm>
          <a:off x="2231136" y="3479036"/>
          <a:ext cx="7729728" cy="1280160"/>
        </p:xfrm>
        <a:graphic>
          <a:graphicData uri="http://schemas.openxmlformats.org/drawingml/2006/table">
            <a:tbl>
              <a:tblPr firstRow="1" bandRow="1">
                <a:tableStyleId>{5C22544A-7EE6-4342-B048-85BDC9FD1C3A}</a:tableStyleId>
              </a:tblPr>
              <a:tblGrid>
                <a:gridCol w="1288288">
                  <a:extLst>
                    <a:ext uri="{9D8B030D-6E8A-4147-A177-3AD203B41FA5}">
                      <a16:colId xmlns:a16="http://schemas.microsoft.com/office/drawing/2014/main" val="894234342"/>
                    </a:ext>
                  </a:extLst>
                </a:gridCol>
                <a:gridCol w="1288288">
                  <a:extLst>
                    <a:ext uri="{9D8B030D-6E8A-4147-A177-3AD203B41FA5}">
                      <a16:colId xmlns:a16="http://schemas.microsoft.com/office/drawing/2014/main" val="2373432257"/>
                    </a:ext>
                  </a:extLst>
                </a:gridCol>
                <a:gridCol w="1288288">
                  <a:extLst>
                    <a:ext uri="{9D8B030D-6E8A-4147-A177-3AD203B41FA5}">
                      <a16:colId xmlns:a16="http://schemas.microsoft.com/office/drawing/2014/main" val="694188247"/>
                    </a:ext>
                  </a:extLst>
                </a:gridCol>
                <a:gridCol w="1288288">
                  <a:extLst>
                    <a:ext uri="{9D8B030D-6E8A-4147-A177-3AD203B41FA5}">
                      <a16:colId xmlns:a16="http://schemas.microsoft.com/office/drawing/2014/main" val="4199020832"/>
                    </a:ext>
                  </a:extLst>
                </a:gridCol>
                <a:gridCol w="1288288">
                  <a:extLst>
                    <a:ext uri="{9D8B030D-6E8A-4147-A177-3AD203B41FA5}">
                      <a16:colId xmlns:a16="http://schemas.microsoft.com/office/drawing/2014/main" val="2664427490"/>
                    </a:ext>
                  </a:extLst>
                </a:gridCol>
                <a:gridCol w="1288288">
                  <a:extLst>
                    <a:ext uri="{9D8B030D-6E8A-4147-A177-3AD203B41FA5}">
                      <a16:colId xmlns:a16="http://schemas.microsoft.com/office/drawing/2014/main" val="1970544817"/>
                    </a:ext>
                  </a:extLst>
                </a:gridCol>
              </a:tblGrid>
              <a:tr h="370840">
                <a:tc>
                  <a:txBody>
                    <a:bodyPr/>
                    <a:lstStyle/>
                    <a:p>
                      <a:pPr algn="ctr"/>
                      <a:r>
                        <a:rPr lang="nl-NL" sz="2400" dirty="0" smtClean="0">
                          <a:solidFill>
                            <a:schemeClr val="tx1"/>
                          </a:solidFill>
                        </a:rPr>
                        <a:t>Groep</a:t>
                      </a:r>
                      <a:endParaRPr lang="nl-NL" sz="2400" dirty="0">
                        <a:solidFill>
                          <a:schemeClr val="tx1"/>
                        </a:solidFill>
                      </a:endParaRPr>
                    </a:p>
                  </a:txBody>
                  <a:tcPr/>
                </a:tc>
                <a:tc>
                  <a:txBody>
                    <a:bodyPr/>
                    <a:lstStyle/>
                    <a:p>
                      <a:pPr algn="ctr"/>
                      <a:r>
                        <a:rPr lang="nl-NL" sz="2400" dirty="0" smtClean="0">
                          <a:solidFill>
                            <a:schemeClr val="tx1"/>
                          </a:solidFill>
                        </a:rPr>
                        <a:t>4</a:t>
                      </a:r>
                      <a:endParaRPr lang="nl-NL" sz="2400" dirty="0">
                        <a:solidFill>
                          <a:schemeClr val="tx1"/>
                        </a:solidFill>
                      </a:endParaRPr>
                    </a:p>
                  </a:txBody>
                  <a:tcPr/>
                </a:tc>
                <a:tc>
                  <a:txBody>
                    <a:bodyPr/>
                    <a:lstStyle/>
                    <a:p>
                      <a:pPr algn="ctr"/>
                      <a:r>
                        <a:rPr lang="nl-NL" sz="2400" dirty="0" smtClean="0">
                          <a:solidFill>
                            <a:schemeClr val="tx1"/>
                          </a:solidFill>
                        </a:rPr>
                        <a:t>5</a:t>
                      </a:r>
                      <a:endParaRPr lang="nl-NL" sz="2400" dirty="0">
                        <a:solidFill>
                          <a:schemeClr val="tx1"/>
                        </a:solidFill>
                      </a:endParaRPr>
                    </a:p>
                  </a:txBody>
                  <a:tcPr/>
                </a:tc>
                <a:tc>
                  <a:txBody>
                    <a:bodyPr/>
                    <a:lstStyle/>
                    <a:p>
                      <a:pPr algn="ctr"/>
                      <a:r>
                        <a:rPr lang="nl-NL" sz="2400" dirty="0" smtClean="0">
                          <a:solidFill>
                            <a:schemeClr val="tx1"/>
                          </a:solidFill>
                        </a:rPr>
                        <a:t>6</a:t>
                      </a:r>
                      <a:endParaRPr lang="nl-NL" sz="2400" dirty="0">
                        <a:solidFill>
                          <a:schemeClr val="tx1"/>
                        </a:solidFill>
                      </a:endParaRPr>
                    </a:p>
                  </a:txBody>
                  <a:tcPr/>
                </a:tc>
                <a:tc>
                  <a:txBody>
                    <a:bodyPr/>
                    <a:lstStyle/>
                    <a:p>
                      <a:pPr algn="ctr"/>
                      <a:r>
                        <a:rPr lang="nl-NL" sz="2400" dirty="0" smtClean="0">
                          <a:solidFill>
                            <a:schemeClr val="tx1"/>
                          </a:solidFill>
                        </a:rPr>
                        <a:t>7</a:t>
                      </a:r>
                      <a:endParaRPr lang="nl-NL" sz="2400" dirty="0">
                        <a:solidFill>
                          <a:schemeClr val="tx1"/>
                        </a:solidFill>
                      </a:endParaRPr>
                    </a:p>
                  </a:txBody>
                  <a:tcPr/>
                </a:tc>
                <a:tc>
                  <a:txBody>
                    <a:bodyPr/>
                    <a:lstStyle/>
                    <a:p>
                      <a:pPr algn="ctr"/>
                      <a:r>
                        <a:rPr lang="nl-NL" sz="2400" dirty="0" smtClean="0">
                          <a:solidFill>
                            <a:schemeClr val="tx1"/>
                          </a:solidFill>
                        </a:rPr>
                        <a:t>4 t/m 8</a:t>
                      </a:r>
                      <a:endParaRPr lang="nl-NL" sz="2400" dirty="0">
                        <a:solidFill>
                          <a:schemeClr val="tx1"/>
                        </a:solidFill>
                      </a:endParaRPr>
                    </a:p>
                  </a:txBody>
                  <a:tcPr/>
                </a:tc>
                <a:extLst>
                  <a:ext uri="{0D108BD9-81ED-4DB2-BD59-A6C34878D82A}">
                    <a16:rowId xmlns:a16="http://schemas.microsoft.com/office/drawing/2014/main" val="3963719342"/>
                  </a:ext>
                </a:extLst>
              </a:tr>
              <a:tr h="370840">
                <a:tc>
                  <a:txBody>
                    <a:bodyPr/>
                    <a:lstStyle/>
                    <a:p>
                      <a:pPr algn="ctr"/>
                      <a:r>
                        <a:rPr lang="nl-NL" sz="2400" dirty="0" smtClean="0">
                          <a:solidFill>
                            <a:schemeClr val="tx1"/>
                          </a:solidFill>
                        </a:rPr>
                        <a:t>Aantal lessen</a:t>
                      </a:r>
                      <a:endParaRPr lang="nl-NL" sz="2400" dirty="0">
                        <a:solidFill>
                          <a:schemeClr val="tx1"/>
                        </a:solidFill>
                      </a:endParaRPr>
                    </a:p>
                  </a:txBody>
                  <a:tcPr/>
                </a:tc>
                <a:tc>
                  <a:txBody>
                    <a:bodyPr/>
                    <a:lstStyle/>
                    <a:p>
                      <a:pPr algn="ctr"/>
                      <a:r>
                        <a:rPr lang="nl-NL" sz="2400" dirty="0" smtClean="0">
                          <a:solidFill>
                            <a:schemeClr val="tx1"/>
                          </a:solidFill>
                        </a:rPr>
                        <a:t>8</a:t>
                      </a:r>
                      <a:endParaRPr lang="nl-NL" sz="2400" dirty="0">
                        <a:solidFill>
                          <a:schemeClr val="tx1"/>
                        </a:solidFill>
                      </a:endParaRPr>
                    </a:p>
                  </a:txBody>
                  <a:tcPr/>
                </a:tc>
                <a:tc>
                  <a:txBody>
                    <a:bodyPr/>
                    <a:lstStyle/>
                    <a:p>
                      <a:pPr algn="ctr"/>
                      <a:r>
                        <a:rPr lang="nl-NL" sz="2400" dirty="0" smtClean="0">
                          <a:solidFill>
                            <a:schemeClr val="tx1"/>
                          </a:solidFill>
                        </a:rPr>
                        <a:t>3</a:t>
                      </a:r>
                      <a:endParaRPr lang="nl-NL" sz="2400" dirty="0">
                        <a:solidFill>
                          <a:schemeClr val="tx1"/>
                        </a:solidFill>
                      </a:endParaRPr>
                    </a:p>
                  </a:txBody>
                  <a:tcPr/>
                </a:tc>
                <a:tc>
                  <a:txBody>
                    <a:bodyPr/>
                    <a:lstStyle/>
                    <a:p>
                      <a:pPr algn="ctr"/>
                      <a:r>
                        <a:rPr lang="nl-NL" sz="2400" dirty="0" smtClean="0">
                          <a:solidFill>
                            <a:schemeClr val="tx1"/>
                          </a:solidFill>
                        </a:rPr>
                        <a:t>7</a:t>
                      </a:r>
                      <a:endParaRPr lang="nl-NL" sz="2400" dirty="0">
                        <a:solidFill>
                          <a:schemeClr val="tx1"/>
                        </a:solidFill>
                      </a:endParaRPr>
                    </a:p>
                  </a:txBody>
                  <a:tcPr/>
                </a:tc>
                <a:tc>
                  <a:txBody>
                    <a:bodyPr/>
                    <a:lstStyle/>
                    <a:p>
                      <a:pPr algn="ctr"/>
                      <a:r>
                        <a:rPr lang="nl-NL" sz="2400" dirty="0" smtClean="0">
                          <a:solidFill>
                            <a:schemeClr val="tx1"/>
                          </a:solidFill>
                        </a:rPr>
                        <a:t>3</a:t>
                      </a:r>
                      <a:endParaRPr lang="nl-NL" sz="2400" dirty="0">
                        <a:solidFill>
                          <a:schemeClr val="tx1"/>
                        </a:solidFill>
                      </a:endParaRPr>
                    </a:p>
                  </a:txBody>
                  <a:tcPr/>
                </a:tc>
                <a:tc>
                  <a:txBody>
                    <a:bodyPr/>
                    <a:lstStyle/>
                    <a:p>
                      <a:pPr algn="ctr"/>
                      <a:r>
                        <a:rPr lang="nl-NL" sz="2400" dirty="0" smtClean="0">
                          <a:solidFill>
                            <a:schemeClr val="tx1"/>
                          </a:solidFill>
                        </a:rPr>
                        <a:t>1</a:t>
                      </a:r>
                      <a:endParaRPr lang="nl-NL" sz="2400" dirty="0">
                        <a:solidFill>
                          <a:schemeClr val="tx1"/>
                        </a:solidFill>
                      </a:endParaRPr>
                    </a:p>
                  </a:txBody>
                  <a:tcPr/>
                </a:tc>
                <a:extLst>
                  <a:ext uri="{0D108BD9-81ED-4DB2-BD59-A6C34878D82A}">
                    <a16:rowId xmlns:a16="http://schemas.microsoft.com/office/drawing/2014/main" val="2901208179"/>
                  </a:ext>
                </a:extLst>
              </a:tr>
            </a:tbl>
          </a:graphicData>
        </a:graphic>
      </p:graphicFrame>
    </p:spTree>
    <p:extLst>
      <p:ext uri="{BB962C8B-B14F-4D97-AF65-F5344CB8AC3E}">
        <p14:creationId xmlns:p14="http://schemas.microsoft.com/office/powerpoint/2010/main" val="259214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smtClean="0"/>
              <a:t>Uitgangspunten films</a:t>
            </a:r>
            <a:endParaRPr lang="nl-NL" dirty="0"/>
          </a:p>
        </p:txBody>
      </p:sp>
      <p:sp>
        <p:nvSpPr>
          <p:cNvPr id="3" name="Tijdelijke aanduiding voor inhoud 2"/>
          <p:cNvSpPr>
            <a:spLocks noGrp="1"/>
          </p:cNvSpPr>
          <p:nvPr>
            <p:ph idx="1"/>
          </p:nvPr>
        </p:nvSpPr>
        <p:spPr>
          <a:xfrm>
            <a:off x="1101974" y="2033412"/>
            <a:ext cx="3710658" cy="4367388"/>
          </a:xfrm>
        </p:spPr>
        <p:txBody>
          <a:bodyPr>
            <a:normAutofit lnSpcReduction="10000"/>
          </a:bodyPr>
          <a:lstStyle/>
          <a:p>
            <a:r>
              <a:rPr lang="nl-NL" sz="2400" dirty="0" smtClean="0"/>
              <a:t>Korte, heldere instructie: </a:t>
            </a:r>
            <a:r>
              <a:rPr lang="nl-NL" sz="2400" dirty="0" err="1" smtClean="0"/>
              <a:t>to</a:t>
            </a:r>
            <a:r>
              <a:rPr lang="nl-NL" sz="2400" dirty="0" smtClean="0"/>
              <a:t> </a:t>
            </a:r>
            <a:r>
              <a:rPr lang="nl-NL" sz="2400" dirty="0" err="1" smtClean="0"/>
              <a:t>the</a:t>
            </a:r>
            <a:r>
              <a:rPr lang="nl-NL" sz="2400" dirty="0" smtClean="0"/>
              <a:t> point</a:t>
            </a:r>
          </a:p>
          <a:p>
            <a:r>
              <a:rPr lang="nl-NL" sz="2400" dirty="0" smtClean="0"/>
              <a:t>Opdracht tijdens het kijken</a:t>
            </a:r>
          </a:p>
          <a:p>
            <a:r>
              <a:rPr lang="nl-NL" sz="2400" dirty="0" smtClean="0"/>
              <a:t>Cruciale leermomenten, methodeonafhankelijk</a:t>
            </a:r>
          </a:p>
          <a:p>
            <a:r>
              <a:rPr lang="nl-NL" sz="2400" dirty="0"/>
              <a:t>Flexibel </a:t>
            </a:r>
            <a:r>
              <a:rPr lang="nl-NL" sz="2400" dirty="0" smtClean="0"/>
              <a:t>gebruik</a:t>
            </a:r>
          </a:p>
          <a:p>
            <a:endParaRPr lang="nl-NL" sz="2400" dirty="0" smtClean="0"/>
          </a:p>
          <a:p>
            <a:endParaRPr lang="nl-NL" sz="2400" dirty="0"/>
          </a:p>
          <a:p>
            <a:r>
              <a:rPr lang="nl-NL" sz="2400" dirty="0" smtClean="0">
                <a:hlinkClick r:id="rId3"/>
              </a:rPr>
              <a:t>Lef rekenfilmpjes</a:t>
            </a:r>
            <a:endParaRPr lang="nl-NL" sz="2400" dirty="0" smtClean="0"/>
          </a:p>
        </p:txBody>
      </p:sp>
      <p:pic>
        <p:nvPicPr>
          <p:cNvPr id="4" name="Afbeelding 3"/>
          <p:cNvPicPr/>
          <p:nvPr/>
        </p:nvPicPr>
        <p:blipFill>
          <a:blip r:embed="rId4"/>
          <a:stretch>
            <a:fillRect/>
          </a:stretch>
        </p:blipFill>
        <p:spPr>
          <a:xfrm>
            <a:off x="5213684" y="2033412"/>
            <a:ext cx="5544354" cy="3517156"/>
          </a:xfrm>
          <a:prstGeom prst="rect">
            <a:avLst/>
          </a:prstGeom>
          <a:ln w="28575">
            <a:solidFill>
              <a:schemeClr val="tx1"/>
            </a:solidFill>
          </a:ln>
        </p:spPr>
      </p:pic>
      <p:pic>
        <p:nvPicPr>
          <p:cNvPr id="5" name="Afbeelding 4"/>
          <p:cNvPicPr>
            <a:picLocks noChangeAspect="1"/>
          </p:cNvPicPr>
          <p:nvPr/>
        </p:nvPicPr>
        <p:blipFill rotWithShape="1">
          <a:blip r:embed="rId5">
            <a:clrChange>
              <a:clrFrom>
                <a:srgbClr val="FDFCFA"/>
              </a:clrFrom>
              <a:clrTo>
                <a:srgbClr val="FDFCFA">
                  <a:alpha val="0"/>
                </a:srgbClr>
              </a:clrTo>
            </a:clrChange>
            <a:extLst>
              <a:ext uri="{28A0092B-C50C-407E-A947-70E740481C1C}">
                <a14:useLocalDpi xmlns:a14="http://schemas.microsoft.com/office/drawing/2010/main" val="0"/>
              </a:ext>
            </a:extLst>
          </a:blip>
          <a:srcRect t="29996" b="31018"/>
          <a:stretch/>
        </p:blipFill>
        <p:spPr>
          <a:xfrm>
            <a:off x="1396288" y="5322349"/>
            <a:ext cx="1561015" cy="456438"/>
          </a:xfrm>
          <a:prstGeom prst="rect">
            <a:avLst/>
          </a:prstGeom>
        </p:spPr>
      </p:pic>
    </p:spTree>
    <p:extLst>
      <p:ext uri="{BB962C8B-B14F-4D97-AF65-F5344CB8AC3E}">
        <p14:creationId xmlns:p14="http://schemas.microsoft.com/office/powerpoint/2010/main" val="372961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smtClean="0"/>
              <a:t>Flexibel gebruik</a:t>
            </a:r>
            <a:endParaRPr lang="nl-NL" dirty="0"/>
          </a:p>
        </p:txBody>
      </p:sp>
      <p:sp>
        <p:nvSpPr>
          <p:cNvPr id="3" name="Tijdelijke aanduiding voor inhoud 2"/>
          <p:cNvSpPr>
            <a:spLocks noGrp="1"/>
          </p:cNvSpPr>
          <p:nvPr>
            <p:ph idx="1"/>
          </p:nvPr>
        </p:nvSpPr>
        <p:spPr>
          <a:xfrm>
            <a:off x="2231136" y="1917822"/>
            <a:ext cx="7729728" cy="4531104"/>
          </a:xfrm>
        </p:spPr>
        <p:txBody>
          <a:bodyPr>
            <a:normAutofit/>
          </a:bodyPr>
          <a:lstStyle/>
          <a:p>
            <a:r>
              <a:rPr lang="nl-NL" sz="2400" dirty="0" smtClean="0"/>
              <a:t>Voorinstructie</a:t>
            </a:r>
            <a:endParaRPr lang="nl-NL" sz="2400" dirty="0"/>
          </a:p>
          <a:p>
            <a:pPr lvl="1"/>
            <a:endParaRPr lang="nl-NL" sz="2400" dirty="0" smtClean="0"/>
          </a:p>
          <a:p>
            <a:r>
              <a:rPr lang="nl-NL" sz="2400" dirty="0" smtClean="0"/>
              <a:t>Zelfstandig werken</a:t>
            </a:r>
          </a:p>
          <a:p>
            <a:pPr lvl="1"/>
            <a:endParaRPr lang="nl-NL" sz="2400" dirty="0" smtClean="0"/>
          </a:p>
          <a:p>
            <a:r>
              <a:rPr lang="nl-NL" sz="2400" dirty="0" smtClean="0"/>
              <a:t>Extra instructie</a:t>
            </a:r>
          </a:p>
          <a:p>
            <a:pPr lvl="1"/>
            <a:endParaRPr lang="nl-NL" sz="2400" dirty="0" smtClean="0"/>
          </a:p>
          <a:p>
            <a:r>
              <a:rPr lang="nl-NL" sz="2400" dirty="0" smtClean="0"/>
              <a:t>Lessen na de film</a:t>
            </a:r>
            <a:endParaRPr lang="nl-NL" sz="24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065" y="1917822"/>
            <a:ext cx="4462799" cy="3569368"/>
          </a:xfrm>
          <a:prstGeom prst="rect">
            <a:avLst/>
          </a:prstGeom>
          <a:ln w="28575">
            <a:solidFill>
              <a:schemeClr val="tx1"/>
            </a:solidFill>
          </a:ln>
        </p:spPr>
      </p:pic>
    </p:spTree>
    <p:extLst>
      <p:ext uri="{BB962C8B-B14F-4D97-AF65-F5344CB8AC3E}">
        <p14:creationId xmlns:p14="http://schemas.microsoft.com/office/powerpoint/2010/main" val="65403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smtClean="0"/>
              <a:t>Uitgangspunten lessen na de film</a:t>
            </a:r>
            <a:endParaRPr lang="nl-NL" dirty="0"/>
          </a:p>
        </p:txBody>
      </p:sp>
      <p:sp>
        <p:nvSpPr>
          <p:cNvPr id="3" name="Tijdelijke aanduiding voor inhoud 2"/>
          <p:cNvSpPr>
            <a:spLocks noGrp="1"/>
          </p:cNvSpPr>
          <p:nvPr>
            <p:ph idx="1"/>
          </p:nvPr>
        </p:nvSpPr>
        <p:spPr>
          <a:xfrm>
            <a:off x="1445073" y="2167803"/>
            <a:ext cx="4827390" cy="3101983"/>
          </a:xfrm>
        </p:spPr>
        <p:txBody>
          <a:bodyPr>
            <a:normAutofit lnSpcReduction="10000"/>
          </a:bodyPr>
          <a:lstStyle/>
          <a:p>
            <a:r>
              <a:rPr lang="nl-NL" sz="2400" dirty="0" smtClean="0"/>
              <a:t>Feedback op film</a:t>
            </a:r>
          </a:p>
          <a:p>
            <a:r>
              <a:rPr lang="nl-NL" sz="2400" dirty="0" smtClean="0"/>
              <a:t>Weinig / geen klassikale instructie</a:t>
            </a:r>
          </a:p>
          <a:p>
            <a:r>
              <a:rPr lang="nl-NL" sz="2400" dirty="0" smtClean="0"/>
              <a:t>Leraar tussen de tafels</a:t>
            </a:r>
          </a:p>
          <a:p>
            <a:r>
              <a:rPr lang="nl-NL" sz="2400" dirty="0" smtClean="0"/>
              <a:t>Reflectie op inhoud en leerproces</a:t>
            </a:r>
          </a:p>
          <a:p>
            <a:r>
              <a:rPr lang="nl-NL" sz="2400" dirty="0" smtClean="0"/>
              <a:t>Gericht op een of meerdere hoofdlijnen</a:t>
            </a:r>
            <a:endParaRPr lang="nl-NL" sz="2400" dirty="0"/>
          </a:p>
          <a:p>
            <a:r>
              <a:rPr lang="nl-NL" sz="2400" dirty="0" smtClean="0"/>
              <a:t>Toepassing en verdieping</a:t>
            </a:r>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8674" t="15907"/>
          <a:stretch/>
        </p:blipFill>
        <p:spPr>
          <a:xfrm>
            <a:off x="6561221" y="2306127"/>
            <a:ext cx="4602463" cy="2825333"/>
          </a:xfrm>
          <a:prstGeom prst="rect">
            <a:avLst/>
          </a:prstGeom>
          <a:ln w="28575">
            <a:solidFill>
              <a:schemeClr val="tx1"/>
            </a:solidFill>
          </a:ln>
        </p:spPr>
      </p:pic>
    </p:spTree>
    <p:extLst>
      <p:ext uri="{BB962C8B-B14F-4D97-AF65-F5344CB8AC3E}">
        <p14:creationId xmlns:p14="http://schemas.microsoft.com/office/powerpoint/2010/main" val="70290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smtClean="0"/>
              <a:t>lesbeschrijving</a:t>
            </a:r>
            <a:endParaRPr lang="nl-NL"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323310794"/>
              </p:ext>
            </p:extLst>
          </p:nvPr>
        </p:nvGraphicFramePr>
        <p:xfrm>
          <a:off x="3420057" y="1744497"/>
          <a:ext cx="4747655" cy="4957509"/>
        </p:xfrm>
        <a:graphic>
          <a:graphicData uri="http://schemas.openxmlformats.org/drawingml/2006/table">
            <a:tbl>
              <a:tblPr firstRow="1" firstCol="1" bandRow="1">
                <a:tableStyleId>{5C22544A-7EE6-4342-B048-85BDC9FD1C3A}</a:tableStyleId>
              </a:tblPr>
              <a:tblGrid>
                <a:gridCol w="1890215">
                  <a:extLst>
                    <a:ext uri="{9D8B030D-6E8A-4147-A177-3AD203B41FA5}">
                      <a16:colId xmlns:a16="http://schemas.microsoft.com/office/drawing/2014/main" val="4215341902"/>
                    </a:ext>
                  </a:extLst>
                </a:gridCol>
                <a:gridCol w="2857440">
                  <a:extLst>
                    <a:ext uri="{9D8B030D-6E8A-4147-A177-3AD203B41FA5}">
                      <a16:colId xmlns:a16="http://schemas.microsoft.com/office/drawing/2014/main" val="4283233736"/>
                    </a:ext>
                  </a:extLst>
                </a:gridCol>
              </a:tblGrid>
              <a:tr h="1200764">
                <a:tc>
                  <a:txBody>
                    <a:bodyPr/>
                    <a:lstStyle/>
                    <a:p>
                      <a:pPr>
                        <a:lnSpc>
                          <a:spcPct val="107000"/>
                        </a:lnSpc>
                        <a:spcAft>
                          <a:spcPts val="0"/>
                        </a:spcAft>
                      </a:pPr>
                      <a:r>
                        <a:rPr lang="nl-NL" sz="1600" b="0" dirty="0" smtClean="0">
                          <a:solidFill>
                            <a:schemeClr val="tx1"/>
                          </a:solidFill>
                          <a:effectLst/>
                        </a:rPr>
                        <a:t>Lesdoelen</a:t>
                      </a:r>
                    </a:p>
                    <a:p>
                      <a:pPr>
                        <a:lnSpc>
                          <a:spcPct val="107000"/>
                        </a:lnSpc>
                        <a:spcAft>
                          <a:spcPts val="0"/>
                        </a:spcAft>
                      </a:pPr>
                      <a:endParaRPr lang="nl-NL" sz="1600" b="0" dirty="0">
                        <a:solidFill>
                          <a:schemeClr val="tx1"/>
                        </a:solidFill>
                        <a:effectLst/>
                      </a:endParaRPr>
                    </a:p>
                    <a:p>
                      <a:pPr>
                        <a:lnSpc>
                          <a:spcPct val="107000"/>
                        </a:lnSpc>
                        <a:spcAft>
                          <a:spcPts val="0"/>
                        </a:spcAft>
                      </a:pPr>
                      <a:r>
                        <a:rPr lang="nl-NL" sz="1600" b="0" dirty="0" smtClean="0">
                          <a:solidFill>
                            <a:schemeClr val="tx1"/>
                          </a:solidFill>
                          <a:effectLst/>
                        </a:rPr>
                        <a:t>Hoofdlijnen rekenen</a:t>
                      </a:r>
                    </a:p>
                    <a:p>
                      <a:pPr>
                        <a:lnSpc>
                          <a:spcPct val="107000"/>
                        </a:lnSpc>
                        <a:spcAft>
                          <a:spcPts val="0"/>
                        </a:spcAft>
                      </a:pPr>
                      <a:endParaRPr lang="nl-NL" sz="1600" b="0" dirty="0">
                        <a:solidFill>
                          <a:schemeClr val="tx1"/>
                        </a:solidFill>
                        <a:effectLst/>
                      </a:endParaRPr>
                    </a:p>
                    <a:p>
                      <a:pPr>
                        <a:lnSpc>
                          <a:spcPct val="107000"/>
                        </a:lnSpc>
                        <a:spcAft>
                          <a:spcPts val="0"/>
                        </a:spcAft>
                      </a:pPr>
                      <a:r>
                        <a:rPr lang="nl-NL" sz="1600" b="0" dirty="0">
                          <a:solidFill>
                            <a:schemeClr val="tx1"/>
                          </a:solidFill>
                          <a:effectLst/>
                        </a:rPr>
                        <a:t>Gewenste </a:t>
                      </a:r>
                      <a:r>
                        <a:rPr lang="nl-NL" sz="1600" b="0" dirty="0" smtClean="0">
                          <a:solidFill>
                            <a:schemeClr val="tx1"/>
                          </a:solidFill>
                          <a:effectLst/>
                        </a:rPr>
                        <a:t>voorkennis</a:t>
                      </a:r>
                    </a:p>
                    <a:p>
                      <a:pPr>
                        <a:lnSpc>
                          <a:spcPct val="107000"/>
                        </a:lnSpc>
                        <a:spcAft>
                          <a:spcPts val="0"/>
                        </a:spcAft>
                      </a:pPr>
                      <a:endParaRPr lang="nl-NL" sz="1600" b="0" dirty="0">
                        <a:solidFill>
                          <a:schemeClr val="tx1"/>
                        </a:solidFill>
                        <a:effectLst/>
                      </a:endParaRPr>
                    </a:p>
                  </a:txBody>
                  <a:tcPr marL="38254" marR="38254" marT="0" marB="0">
                    <a:solidFill>
                      <a:schemeClr val="accent1">
                        <a:lumMod val="60000"/>
                        <a:lumOff val="40000"/>
                      </a:schemeClr>
                    </a:solidFill>
                  </a:tcPr>
                </a:tc>
                <a:tc>
                  <a:txBody>
                    <a:bodyPr/>
                    <a:lstStyle/>
                    <a:p>
                      <a:pPr>
                        <a:lnSpc>
                          <a:spcPct val="107000"/>
                        </a:lnSpc>
                        <a:spcAft>
                          <a:spcPts val="0"/>
                        </a:spcAft>
                      </a:pPr>
                      <a:endParaRPr lang="nl-NL" sz="1600" b="0" dirty="0">
                        <a:solidFill>
                          <a:schemeClr val="tx1"/>
                        </a:solidFill>
                        <a:effectLst/>
                      </a:endParaRPr>
                    </a:p>
                  </a:txBody>
                  <a:tcPr marL="38254" marR="38254" marT="0" marB="0">
                    <a:solidFill>
                      <a:schemeClr val="accent1">
                        <a:lumMod val="60000"/>
                        <a:lumOff val="40000"/>
                      </a:schemeClr>
                    </a:solidFill>
                  </a:tcPr>
                </a:tc>
                <a:extLst>
                  <a:ext uri="{0D108BD9-81ED-4DB2-BD59-A6C34878D82A}">
                    <a16:rowId xmlns:a16="http://schemas.microsoft.com/office/drawing/2014/main" val="905065849"/>
                  </a:ext>
                </a:extLst>
              </a:tr>
              <a:tr h="300191">
                <a:tc gridSpan="2">
                  <a:txBody>
                    <a:bodyPr/>
                    <a:lstStyle/>
                    <a:p>
                      <a:pPr>
                        <a:lnSpc>
                          <a:spcPct val="107000"/>
                        </a:lnSpc>
                        <a:spcAft>
                          <a:spcPts val="0"/>
                        </a:spcAft>
                      </a:pPr>
                      <a:r>
                        <a:rPr lang="nl-NL" sz="1600" b="0" dirty="0">
                          <a:solidFill>
                            <a:schemeClr val="tx1"/>
                          </a:solidFill>
                          <a:effectLst/>
                        </a:rPr>
                        <a:t>Korte inhoud </a:t>
                      </a:r>
                      <a:r>
                        <a:rPr lang="nl-NL" sz="1600" b="0" dirty="0" smtClean="0">
                          <a:solidFill>
                            <a:schemeClr val="tx1"/>
                          </a:solidFill>
                          <a:effectLst/>
                        </a:rPr>
                        <a:t>film</a:t>
                      </a:r>
                    </a:p>
                    <a:p>
                      <a:pPr>
                        <a:lnSpc>
                          <a:spcPct val="107000"/>
                        </a:lnSpc>
                        <a:spcAft>
                          <a:spcPts val="0"/>
                        </a:spcAft>
                      </a:pPr>
                      <a:endParaRPr lang="nl-NL" sz="1600" b="0" dirty="0">
                        <a:solidFill>
                          <a:schemeClr val="tx1"/>
                        </a:solidFill>
                        <a:effectLst/>
                      </a:endParaRPr>
                    </a:p>
                  </a:txBody>
                  <a:tcPr marL="38254" marR="38254" marT="0" marB="0">
                    <a:solidFill>
                      <a:schemeClr val="accent1">
                        <a:lumMod val="60000"/>
                        <a:lumOff val="40000"/>
                      </a:schemeClr>
                    </a:solidFill>
                  </a:tcPr>
                </a:tc>
                <a:tc hMerge="1">
                  <a:txBody>
                    <a:bodyPr/>
                    <a:lstStyle/>
                    <a:p>
                      <a:endParaRPr lang="nl-NL"/>
                    </a:p>
                  </a:txBody>
                  <a:tcPr/>
                </a:tc>
                <a:extLst>
                  <a:ext uri="{0D108BD9-81ED-4DB2-BD59-A6C34878D82A}">
                    <a16:rowId xmlns:a16="http://schemas.microsoft.com/office/drawing/2014/main" val="488291442"/>
                  </a:ext>
                </a:extLst>
              </a:tr>
              <a:tr h="100064">
                <a:tc gridSpan="2">
                  <a:txBody>
                    <a:bodyPr/>
                    <a:lstStyle/>
                    <a:p>
                      <a:pPr>
                        <a:lnSpc>
                          <a:spcPct val="107000"/>
                        </a:lnSpc>
                        <a:spcAft>
                          <a:spcPts val="0"/>
                        </a:spcAft>
                      </a:pPr>
                      <a:r>
                        <a:rPr lang="nl-NL" sz="1600" b="1" dirty="0">
                          <a:solidFill>
                            <a:schemeClr val="tx1"/>
                          </a:solidFill>
                          <a:effectLst/>
                        </a:rPr>
                        <a:t>In de klas</a:t>
                      </a:r>
                      <a:endParaRPr lang="nl-N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254" marR="38254" marT="0" marB="0">
                    <a:solidFill>
                      <a:schemeClr val="accent1">
                        <a:lumMod val="60000"/>
                        <a:lumOff val="40000"/>
                      </a:schemeClr>
                    </a:solidFill>
                  </a:tcPr>
                </a:tc>
                <a:tc hMerge="1">
                  <a:txBody>
                    <a:bodyPr/>
                    <a:lstStyle/>
                    <a:p>
                      <a:endParaRPr lang="nl-NL"/>
                    </a:p>
                  </a:txBody>
                  <a:tcPr/>
                </a:tc>
                <a:extLst>
                  <a:ext uri="{0D108BD9-81ED-4DB2-BD59-A6C34878D82A}">
                    <a16:rowId xmlns:a16="http://schemas.microsoft.com/office/drawing/2014/main" val="362511467"/>
                  </a:ext>
                </a:extLst>
              </a:tr>
              <a:tr h="200127">
                <a:tc gridSpan="2">
                  <a:txBody>
                    <a:bodyPr/>
                    <a:lstStyle/>
                    <a:p>
                      <a:pPr>
                        <a:lnSpc>
                          <a:spcPct val="107000"/>
                        </a:lnSpc>
                        <a:spcAft>
                          <a:spcPts val="0"/>
                        </a:spcAft>
                      </a:pPr>
                      <a:r>
                        <a:rPr lang="nl-NL" sz="1600" b="0" dirty="0">
                          <a:solidFill>
                            <a:schemeClr val="tx1"/>
                          </a:solidFill>
                          <a:effectLst/>
                        </a:rPr>
                        <a:t>Terugblik (5 min</a:t>
                      </a:r>
                      <a:r>
                        <a:rPr lang="nl-NL" sz="1600" b="0" dirty="0" smtClean="0">
                          <a:solidFill>
                            <a:schemeClr val="tx1"/>
                          </a:solidFill>
                          <a:effectLst/>
                        </a:rPr>
                        <a:t>)</a:t>
                      </a:r>
                    </a:p>
                    <a:p>
                      <a:pPr>
                        <a:lnSpc>
                          <a:spcPct val="107000"/>
                        </a:lnSpc>
                        <a:spcAft>
                          <a:spcPts val="0"/>
                        </a:spcAft>
                      </a:pPr>
                      <a:endParaRPr lang="nl-NL" sz="1600" b="0" dirty="0">
                        <a:solidFill>
                          <a:schemeClr val="tx1"/>
                        </a:solidFill>
                        <a:effectLst/>
                      </a:endParaRPr>
                    </a:p>
                  </a:txBody>
                  <a:tcPr marL="38254" marR="38254" marT="0" marB="0">
                    <a:solidFill>
                      <a:schemeClr val="accent1">
                        <a:lumMod val="60000"/>
                        <a:lumOff val="40000"/>
                      </a:schemeClr>
                    </a:solidFill>
                  </a:tcPr>
                </a:tc>
                <a:tc hMerge="1">
                  <a:txBody>
                    <a:bodyPr/>
                    <a:lstStyle/>
                    <a:p>
                      <a:endParaRPr lang="nl-NL"/>
                    </a:p>
                  </a:txBody>
                  <a:tcPr/>
                </a:tc>
                <a:extLst>
                  <a:ext uri="{0D108BD9-81ED-4DB2-BD59-A6C34878D82A}">
                    <a16:rowId xmlns:a16="http://schemas.microsoft.com/office/drawing/2014/main" val="3960006172"/>
                  </a:ext>
                </a:extLst>
              </a:tr>
              <a:tr h="300191">
                <a:tc gridSpan="2">
                  <a:txBody>
                    <a:bodyPr/>
                    <a:lstStyle/>
                    <a:p>
                      <a:pPr>
                        <a:lnSpc>
                          <a:spcPct val="107000"/>
                        </a:lnSpc>
                        <a:spcAft>
                          <a:spcPts val="0"/>
                        </a:spcAft>
                      </a:pPr>
                      <a:r>
                        <a:rPr lang="nl-NL" sz="1600" b="0" dirty="0">
                          <a:solidFill>
                            <a:schemeClr val="tx1"/>
                          </a:solidFill>
                          <a:effectLst/>
                        </a:rPr>
                        <a:t>Sleutelvragen (10 min</a:t>
                      </a:r>
                      <a:r>
                        <a:rPr lang="nl-NL" sz="1600" b="0" dirty="0" smtClean="0">
                          <a:solidFill>
                            <a:schemeClr val="tx1"/>
                          </a:solidFill>
                          <a:effectLst/>
                        </a:rPr>
                        <a:t>)</a:t>
                      </a:r>
                    </a:p>
                    <a:p>
                      <a:pPr>
                        <a:lnSpc>
                          <a:spcPct val="107000"/>
                        </a:lnSpc>
                        <a:spcAft>
                          <a:spcPts val="0"/>
                        </a:spcAft>
                      </a:pPr>
                      <a:endParaRPr lang="nl-NL" sz="1600" b="0" dirty="0">
                        <a:solidFill>
                          <a:schemeClr val="tx1"/>
                        </a:solidFill>
                        <a:effectLst/>
                      </a:endParaRPr>
                    </a:p>
                  </a:txBody>
                  <a:tcPr marL="38254" marR="38254" marT="0" marB="0">
                    <a:solidFill>
                      <a:schemeClr val="accent1">
                        <a:lumMod val="60000"/>
                        <a:lumOff val="40000"/>
                      </a:schemeClr>
                    </a:solidFill>
                  </a:tcPr>
                </a:tc>
                <a:tc hMerge="1">
                  <a:txBody>
                    <a:bodyPr/>
                    <a:lstStyle/>
                    <a:p>
                      <a:endParaRPr lang="nl-NL"/>
                    </a:p>
                  </a:txBody>
                  <a:tcPr/>
                </a:tc>
                <a:extLst>
                  <a:ext uri="{0D108BD9-81ED-4DB2-BD59-A6C34878D82A}">
                    <a16:rowId xmlns:a16="http://schemas.microsoft.com/office/drawing/2014/main" val="1368842147"/>
                  </a:ext>
                </a:extLst>
              </a:tr>
              <a:tr h="267783">
                <a:tc gridSpan="2">
                  <a:txBody>
                    <a:bodyPr/>
                    <a:lstStyle/>
                    <a:p>
                      <a:pPr>
                        <a:lnSpc>
                          <a:spcPct val="107000"/>
                        </a:lnSpc>
                        <a:spcAft>
                          <a:spcPts val="0"/>
                        </a:spcAft>
                      </a:pPr>
                      <a:r>
                        <a:rPr lang="nl-NL" sz="1600" b="0" dirty="0">
                          <a:solidFill>
                            <a:schemeClr val="tx1"/>
                          </a:solidFill>
                          <a:effectLst/>
                        </a:rPr>
                        <a:t>Tussen de tafels (10-20 min</a:t>
                      </a:r>
                      <a:r>
                        <a:rPr lang="nl-NL" sz="1600" b="0" dirty="0" smtClean="0">
                          <a:solidFill>
                            <a:schemeClr val="tx1"/>
                          </a:solidFill>
                          <a:effectLst/>
                        </a:rPr>
                        <a:t>)</a:t>
                      </a:r>
                    </a:p>
                    <a:p>
                      <a:pPr>
                        <a:lnSpc>
                          <a:spcPct val="107000"/>
                        </a:lnSpc>
                        <a:spcAft>
                          <a:spcPts val="0"/>
                        </a:spcAft>
                      </a:pPr>
                      <a:endParaRPr lang="nl-NL" sz="1600" b="0" dirty="0">
                        <a:solidFill>
                          <a:schemeClr val="tx1"/>
                        </a:solidFill>
                        <a:effectLst/>
                      </a:endParaRPr>
                    </a:p>
                  </a:txBody>
                  <a:tcPr marL="38254" marR="38254" marT="0" marB="0">
                    <a:solidFill>
                      <a:schemeClr val="accent1">
                        <a:lumMod val="60000"/>
                        <a:lumOff val="40000"/>
                      </a:schemeClr>
                    </a:solidFill>
                  </a:tcPr>
                </a:tc>
                <a:tc hMerge="1">
                  <a:txBody>
                    <a:bodyPr/>
                    <a:lstStyle/>
                    <a:p>
                      <a:endParaRPr lang="nl-NL"/>
                    </a:p>
                  </a:txBody>
                  <a:tcPr/>
                </a:tc>
                <a:extLst>
                  <a:ext uri="{0D108BD9-81ED-4DB2-BD59-A6C34878D82A}">
                    <a16:rowId xmlns:a16="http://schemas.microsoft.com/office/drawing/2014/main" val="1252219435"/>
                  </a:ext>
                </a:extLst>
              </a:tr>
              <a:tr h="300191">
                <a:tc gridSpan="2">
                  <a:txBody>
                    <a:bodyPr/>
                    <a:lstStyle/>
                    <a:p>
                      <a:pPr>
                        <a:lnSpc>
                          <a:spcPct val="107000"/>
                        </a:lnSpc>
                        <a:spcAft>
                          <a:spcPts val="0"/>
                        </a:spcAft>
                      </a:pPr>
                      <a:r>
                        <a:rPr lang="nl-NL" sz="1600" b="0" dirty="0">
                          <a:solidFill>
                            <a:schemeClr val="tx1"/>
                          </a:solidFill>
                          <a:effectLst/>
                        </a:rPr>
                        <a:t>Vergelijken en discussiëren (10 min</a:t>
                      </a:r>
                      <a:r>
                        <a:rPr lang="nl-NL" sz="1600" b="0" dirty="0" smtClean="0">
                          <a:solidFill>
                            <a:schemeClr val="tx1"/>
                          </a:solidFill>
                          <a:effectLst/>
                        </a:rPr>
                        <a:t>)</a:t>
                      </a:r>
                    </a:p>
                    <a:p>
                      <a:pPr>
                        <a:lnSpc>
                          <a:spcPct val="107000"/>
                        </a:lnSpc>
                        <a:spcAft>
                          <a:spcPts val="0"/>
                        </a:spcAft>
                      </a:pPr>
                      <a:endParaRPr lang="nl-NL" sz="1600" b="0" dirty="0">
                        <a:solidFill>
                          <a:schemeClr val="tx1"/>
                        </a:solidFill>
                        <a:effectLst/>
                      </a:endParaRPr>
                    </a:p>
                  </a:txBody>
                  <a:tcPr marL="38254" marR="38254" marT="0" marB="0">
                    <a:solidFill>
                      <a:schemeClr val="accent1">
                        <a:lumMod val="60000"/>
                        <a:lumOff val="40000"/>
                      </a:schemeClr>
                    </a:solidFill>
                  </a:tcPr>
                </a:tc>
                <a:tc hMerge="1">
                  <a:txBody>
                    <a:bodyPr/>
                    <a:lstStyle/>
                    <a:p>
                      <a:endParaRPr lang="nl-NL"/>
                    </a:p>
                  </a:txBody>
                  <a:tcPr/>
                </a:tc>
                <a:extLst>
                  <a:ext uri="{0D108BD9-81ED-4DB2-BD59-A6C34878D82A}">
                    <a16:rowId xmlns:a16="http://schemas.microsoft.com/office/drawing/2014/main" val="3883571224"/>
                  </a:ext>
                </a:extLst>
              </a:tr>
              <a:tr h="200127">
                <a:tc gridSpan="2">
                  <a:txBody>
                    <a:bodyPr/>
                    <a:lstStyle/>
                    <a:p>
                      <a:pPr>
                        <a:lnSpc>
                          <a:spcPct val="107000"/>
                        </a:lnSpc>
                        <a:spcAft>
                          <a:spcPts val="0"/>
                        </a:spcAft>
                      </a:pPr>
                      <a:r>
                        <a:rPr lang="nl-NL" sz="1600" b="0" dirty="0">
                          <a:solidFill>
                            <a:schemeClr val="tx1"/>
                          </a:solidFill>
                          <a:effectLst/>
                        </a:rPr>
                        <a:t>Samenvatten (5 min</a:t>
                      </a:r>
                      <a:r>
                        <a:rPr lang="nl-NL" sz="1600" b="0" dirty="0" smtClean="0">
                          <a:solidFill>
                            <a:schemeClr val="tx1"/>
                          </a:solidFill>
                          <a:effectLst/>
                        </a:rPr>
                        <a:t>)</a:t>
                      </a:r>
                    </a:p>
                    <a:p>
                      <a:pPr>
                        <a:lnSpc>
                          <a:spcPct val="107000"/>
                        </a:lnSpc>
                        <a:spcAft>
                          <a:spcPts val="0"/>
                        </a:spcAft>
                      </a:pPr>
                      <a:endParaRPr lang="nl-NL" sz="1600" b="0" dirty="0">
                        <a:solidFill>
                          <a:schemeClr val="tx1"/>
                        </a:solidFill>
                        <a:effectLst/>
                      </a:endParaRPr>
                    </a:p>
                  </a:txBody>
                  <a:tcPr marL="38254" marR="38254" marT="0" marB="0">
                    <a:solidFill>
                      <a:schemeClr val="accent1">
                        <a:lumMod val="60000"/>
                        <a:lumOff val="40000"/>
                      </a:schemeClr>
                    </a:solidFill>
                  </a:tcPr>
                </a:tc>
                <a:tc hMerge="1">
                  <a:txBody>
                    <a:bodyPr/>
                    <a:lstStyle/>
                    <a:p>
                      <a:endParaRPr lang="nl-NL"/>
                    </a:p>
                  </a:txBody>
                  <a:tcPr/>
                </a:tc>
                <a:extLst>
                  <a:ext uri="{0D108BD9-81ED-4DB2-BD59-A6C34878D82A}">
                    <a16:rowId xmlns:a16="http://schemas.microsoft.com/office/drawing/2014/main" val="3171305420"/>
                  </a:ext>
                </a:extLst>
              </a:tr>
            </a:tbl>
          </a:graphicData>
        </a:graphic>
      </p:graphicFrame>
      <p:pic>
        <p:nvPicPr>
          <p:cNvPr id="2049" name="Afbeelding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906" y="1744497"/>
            <a:ext cx="2442473" cy="1435778"/>
          </a:xfrm>
          <a:prstGeom prst="rect">
            <a:avLst/>
          </a:prstGeom>
          <a:noFill/>
          <a:extLst>
            <a:ext uri="{909E8E84-426E-40DD-AFC4-6F175D3DCCD1}">
              <a14:hiddenFill xmlns:a14="http://schemas.microsoft.com/office/drawing/2010/main">
                <a:solidFill>
                  <a:srgbClr val="FFFFFF"/>
                </a:solidFill>
              </a14:hiddenFill>
            </a:ext>
          </a:extLst>
        </p:spPr>
      </p:pic>
      <p:pic>
        <p:nvPicPr>
          <p:cNvPr id="2051" name="Afbeelding 11" descr="Afbeeldingsresultaten voor youtube play knop"/>
          <p:cNvPicPr>
            <a:picLocks noChangeAspect="1" noChangeArrowheads="1"/>
          </p:cNvPicPr>
          <p:nvPr/>
        </p:nvPicPr>
        <p:blipFill>
          <a:blip r:embed="rId4">
            <a:extLst>
              <a:ext uri="{28A0092B-C50C-407E-A947-70E740481C1C}">
                <a14:useLocalDpi xmlns:a14="http://schemas.microsoft.com/office/drawing/2010/main" val="0"/>
              </a:ext>
            </a:extLst>
          </a:blip>
          <a:srcRect l="17091" r="17493"/>
          <a:stretch>
            <a:fillRect/>
          </a:stretch>
        </p:blipFill>
        <p:spPr bwMode="auto">
          <a:xfrm>
            <a:off x="6697653" y="2038655"/>
            <a:ext cx="1329726" cy="84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3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350917"/>
            <a:ext cx="7729728" cy="1188720"/>
          </a:xfrm>
        </p:spPr>
        <p:txBody>
          <a:bodyPr/>
          <a:lstStyle/>
          <a:p>
            <a:r>
              <a:rPr lang="nl-NL" dirty="0" err="1" smtClean="0"/>
              <a:t>Voorbeeldles</a:t>
            </a:r>
            <a:r>
              <a:rPr lang="nl-NL" dirty="0" smtClean="0"/>
              <a:t>: Groep 7 les 3</a:t>
            </a:r>
            <a:endParaRPr lang="nl-NL" dirty="0"/>
          </a:p>
        </p:txBody>
      </p:sp>
      <p:pic>
        <p:nvPicPr>
          <p:cNvPr id="6" name="N-gjjTHdcao"/>
          <p:cNvPicPr>
            <a:picLocks noGrp="1" noRot="1" noChangeAspect="1"/>
          </p:cNvPicPr>
          <p:nvPr>
            <p:ph idx="1"/>
            <a:videoFile r:link="rId1"/>
          </p:nvPr>
        </p:nvPicPr>
        <p:blipFill>
          <a:blip r:embed="rId4"/>
          <a:stretch>
            <a:fillRect/>
          </a:stretch>
        </p:blipFill>
        <p:spPr>
          <a:xfrm>
            <a:off x="2544604" y="2005263"/>
            <a:ext cx="6767838" cy="3806909"/>
          </a:xfrm>
          <a:prstGeom prst="rect">
            <a:avLst/>
          </a:prstGeom>
        </p:spPr>
      </p:pic>
    </p:spTree>
    <p:extLst>
      <p:ext uri="{BB962C8B-B14F-4D97-AF65-F5344CB8AC3E}">
        <p14:creationId xmlns:p14="http://schemas.microsoft.com/office/powerpoint/2010/main" val="87880571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TM10001115[[fn=Pakket]]</Template>
  <TotalTime>84</TotalTime>
  <Words>1461</Words>
  <Application>Microsoft Office PowerPoint</Application>
  <PresentationFormat>Breedbeeld</PresentationFormat>
  <Paragraphs>181</Paragraphs>
  <Slides>13</Slides>
  <Notes>13</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Gill Sans MT</vt:lpstr>
      <vt:lpstr>Times New Roman</vt:lpstr>
      <vt:lpstr>Parcel</vt:lpstr>
      <vt:lpstr>Flipping the classroom in het rekenonderwijs</vt:lpstr>
      <vt:lpstr>Wat is flipping the classroom?</vt:lpstr>
      <vt:lpstr>Rekenen en the flipped classroom</vt:lpstr>
      <vt:lpstr>Leerlijn optellen en aftrekken</vt:lpstr>
      <vt:lpstr>Uitgangspunten films</vt:lpstr>
      <vt:lpstr>Flexibel gebruik</vt:lpstr>
      <vt:lpstr>Uitgangspunten lessen na de film</vt:lpstr>
      <vt:lpstr>lesbeschrijving</vt:lpstr>
      <vt:lpstr>Voorbeeldles: Groep 7 les 3</vt:lpstr>
      <vt:lpstr>Terugblik en sleutelvragen</vt:lpstr>
      <vt:lpstr>Tussen de tafels</vt:lpstr>
      <vt:lpstr>Discussie en samenvatting</vt:lpstr>
      <vt:lpstr>Inzet op school?</vt:lpstr>
    </vt:vector>
  </TitlesOfParts>
  <Company>SBZW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Flipping the classroom in het rekenonderwijs</dc:title>
  <dc:creator>Martin Ooijevaar</dc:creator>
  <cp:lastModifiedBy>Martin Ooijevaar</cp:lastModifiedBy>
  <cp:revision>12</cp:revision>
  <dcterms:created xsi:type="dcterms:W3CDTF">2018-07-13T18:42:33Z</dcterms:created>
  <dcterms:modified xsi:type="dcterms:W3CDTF">2018-07-13T20:07:11Z</dcterms:modified>
</cp:coreProperties>
</file>